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7" r:id="rId1"/>
  </p:sldMasterIdLst>
  <p:notesMasterIdLst>
    <p:notesMasterId r:id="rId33"/>
  </p:notesMasterIdLst>
  <p:handoutMasterIdLst>
    <p:handoutMasterId r:id="rId34"/>
  </p:handoutMasterIdLst>
  <p:sldIdLst>
    <p:sldId id="452" r:id="rId2"/>
    <p:sldId id="374" r:id="rId3"/>
    <p:sldId id="455" r:id="rId4"/>
    <p:sldId id="457" r:id="rId5"/>
    <p:sldId id="398" r:id="rId6"/>
    <p:sldId id="399" r:id="rId7"/>
    <p:sldId id="402" r:id="rId8"/>
    <p:sldId id="396" r:id="rId9"/>
    <p:sldId id="409" r:id="rId10"/>
    <p:sldId id="397" r:id="rId11"/>
    <p:sldId id="405" r:id="rId12"/>
    <p:sldId id="429" r:id="rId13"/>
    <p:sldId id="433" r:id="rId14"/>
    <p:sldId id="415" r:id="rId15"/>
    <p:sldId id="416" r:id="rId16"/>
    <p:sldId id="458" r:id="rId17"/>
    <p:sldId id="456" r:id="rId18"/>
    <p:sldId id="439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49" r:id="rId29"/>
    <p:sldId id="450" r:id="rId30"/>
    <p:sldId id="454" r:id="rId31"/>
    <p:sldId id="459" r:id="rId32"/>
  </p:sldIdLst>
  <p:sldSz cx="9144000" cy="6858000" type="screen4x3"/>
  <p:notesSz cx="9872663" cy="679767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B7B7"/>
    <a:srgbClr val="081A51"/>
    <a:srgbClr val="B1E2FB"/>
    <a:srgbClr val="FF6161"/>
    <a:srgbClr val="234F70"/>
    <a:srgbClr val="4BAAF1"/>
    <a:srgbClr val="184F9F"/>
    <a:srgbClr val="4BAFF1"/>
    <a:srgbClr val="020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89353" autoAdjust="0"/>
  </p:normalViewPr>
  <p:slideViewPr>
    <p:cSldViewPr>
      <p:cViewPr varScale="1">
        <p:scale>
          <a:sx n="77" d="100"/>
          <a:sy n="77" d="100"/>
        </p:scale>
        <p:origin x="1762" y="58"/>
      </p:cViewPr>
      <p:guideLst>
        <p:guide orient="horz" pos="2160"/>
        <p:guide pos="2880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4274141" cy="34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20" tIns="45919" rIns="93420" bIns="45919" numCol="1" anchor="t" anchorCtr="0" compatLnSpc="1">
            <a:prstTxWarp prst="textNoShape">
              <a:avLst/>
            </a:prstTxWarp>
          </a:bodyPr>
          <a:lstStyle>
            <a:lvl1pPr defTabSz="927078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8525" y="2"/>
            <a:ext cx="4274141" cy="34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20" tIns="45919" rIns="93420" bIns="45919" numCol="1" anchor="t" anchorCtr="0" compatLnSpc="1">
            <a:prstTxWarp prst="textNoShape">
              <a:avLst/>
            </a:prstTxWarp>
          </a:bodyPr>
          <a:lstStyle>
            <a:lvl1pPr algn="r" defTabSz="927078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5231"/>
            <a:ext cx="4274141" cy="34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20" tIns="45919" rIns="93420" bIns="45919" numCol="1" anchor="b" anchorCtr="0" compatLnSpc="1">
            <a:prstTxWarp prst="textNoShape">
              <a:avLst/>
            </a:prstTxWarp>
          </a:bodyPr>
          <a:lstStyle>
            <a:lvl1pPr defTabSz="927078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8525" y="6455231"/>
            <a:ext cx="4274141" cy="34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20" tIns="45919" rIns="93420" bIns="45919" numCol="1" anchor="b" anchorCtr="0" compatLnSpc="1">
            <a:prstTxWarp prst="textNoShape">
              <a:avLst/>
            </a:prstTxWarp>
          </a:bodyPr>
          <a:lstStyle>
            <a:lvl1pPr algn="r" defTabSz="927078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35C66DB-E4BD-4B9A-AE84-20379F6E5A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4318498" cy="3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253" tIns="44336" rIns="90253" bIns="44336" numCol="1" anchor="t" anchorCtr="0" compatLnSpc="1">
            <a:prstTxWarp prst="textNoShape">
              <a:avLst/>
            </a:prstTxWarp>
          </a:bodyPr>
          <a:lstStyle>
            <a:lvl1pPr defTabSz="900091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46049" y="3"/>
            <a:ext cx="4202853" cy="3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253" tIns="44336" rIns="90253" bIns="44336" numCol="1" anchor="t" anchorCtr="0" compatLnSpc="1">
            <a:prstTxWarp prst="textNoShape">
              <a:avLst/>
            </a:prstTxWarp>
          </a:bodyPr>
          <a:lstStyle>
            <a:lvl1pPr algn="r" defTabSz="900091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24213" y="525463"/>
            <a:ext cx="3402012" cy="2552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9138" y="3234018"/>
            <a:ext cx="7193800" cy="308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253" tIns="44336" rIns="90253" bIns="44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1237"/>
            <a:ext cx="4318498" cy="31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253" tIns="44336" rIns="90253" bIns="44336" numCol="1" anchor="b" anchorCtr="0" compatLnSpc="1">
            <a:prstTxWarp prst="textNoShape">
              <a:avLst/>
            </a:prstTxWarp>
          </a:bodyPr>
          <a:lstStyle>
            <a:lvl1pPr defTabSz="900091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46049" y="6471237"/>
            <a:ext cx="4202853" cy="31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253" tIns="44336" rIns="90253" bIns="44336" numCol="1" anchor="b" anchorCtr="0" compatLnSpc="1">
            <a:prstTxWarp prst="textNoShape">
              <a:avLst/>
            </a:prstTxWarp>
          </a:bodyPr>
          <a:lstStyle>
            <a:lvl1pPr algn="r" defTabSz="900091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270CA4B-244C-4CEB-9754-64122DB1B9D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369D74-3373-498D-A596-8C7435027CA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27400" y="549275"/>
            <a:ext cx="3556000" cy="2667000"/>
          </a:xfrm>
          <a:ln cap="flat"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69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81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95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8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1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74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4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59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6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2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62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83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0CA4B-244C-4CEB-9754-64122DB1B9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9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938" y="277802"/>
            <a:ext cx="1666875" cy="116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olo 11"/>
          <p:cNvSpPr>
            <a:spLocks noGrp="1"/>
          </p:cNvSpPr>
          <p:nvPr>
            <p:ph type="title" hasCustomPrompt="1"/>
          </p:nvPr>
        </p:nvSpPr>
        <p:spPr>
          <a:xfrm>
            <a:off x="914400" y="2362200"/>
            <a:ext cx="7391400" cy="5635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Title</a:t>
            </a: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01" y="395400"/>
            <a:ext cx="991429" cy="990600"/>
          </a:xfrm>
          <a:prstGeom prst="rect">
            <a:avLst/>
          </a:prstGeom>
        </p:spPr>
      </p:pic>
      <p:sp>
        <p:nvSpPr>
          <p:cNvPr id="4" name="CasellaDiTesto 3"/>
          <p:cNvSpPr txBox="1"/>
          <p:nvPr userDrawn="1"/>
        </p:nvSpPr>
        <p:spPr>
          <a:xfrm>
            <a:off x="1828800" y="369094"/>
            <a:ext cx="5943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Remote Sensing Laboratory</a:t>
            </a:r>
          </a:p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Dept. of Information Engineering and Computer Science</a:t>
            </a:r>
          </a:p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University of Trento</a:t>
            </a:r>
          </a:p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Via </a:t>
            </a:r>
            <a:r>
              <a:rPr lang="en-US" sz="1400" b="1" dirty="0" err="1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Sommarive</a:t>
            </a:r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, 9, I-38123 </a:t>
            </a:r>
            <a:r>
              <a:rPr lang="en-US" sz="1400" b="1" dirty="0" err="1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Povo</a:t>
            </a:r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, Trento, Italy</a:t>
            </a:r>
          </a:p>
          <a:p>
            <a:endParaRPr lang="it-IT" dirty="0">
              <a:effectLst>
                <a:outerShdw blurRad="88900" dist="50800" dir="2700000" algn="tl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5715000" y="472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4572000"/>
            <a:ext cx="3429000" cy="914400"/>
          </a:xfrm>
        </p:spPr>
        <p:txBody>
          <a:bodyPr/>
          <a:lstStyle>
            <a:lvl1pPr marL="0" indent="0" algn="r">
              <a:buNone/>
              <a:defRPr sz="1600"/>
            </a:lvl1pPr>
            <a:lvl5pPr marL="1828800" indent="0" algn="l">
              <a:buNone/>
              <a:defRPr baseline="0"/>
            </a:lvl5pPr>
          </a:lstStyle>
          <a:p>
            <a:pPr lvl="0"/>
            <a:r>
              <a:rPr lang="it-IT" dirty="0"/>
              <a:t>Author 1</a:t>
            </a:r>
            <a:br>
              <a:rPr lang="it-IT" dirty="0"/>
            </a:br>
            <a:r>
              <a:rPr lang="it-IT" dirty="0"/>
              <a:t>Author 2</a:t>
            </a:r>
          </a:p>
        </p:txBody>
      </p:sp>
    </p:spTree>
    <p:extLst>
      <p:ext uri="{BB962C8B-B14F-4D97-AF65-F5344CB8AC3E}">
        <p14:creationId xmlns:p14="http://schemas.microsoft.com/office/powerpoint/2010/main" val="245089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7"/>
          <p:cNvSpPr txBox="1">
            <a:spLocks noChangeArrowheads="1"/>
          </p:cNvSpPr>
          <p:nvPr userDrawn="1"/>
        </p:nvSpPr>
        <p:spPr bwMode="auto">
          <a:xfrm>
            <a:off x="644525" y="6537325"/>
            <a:ext cx="2201863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solidFill>
                  <a:schemeClr val="tx2"/>
                </a:solidFill>
              </a:rPr>
              <a:t>University of Trento, Italy</a:t>
            </a:r>
          </a:p>
        </p:txBody>
      </p:sp>
      <p:pic>
        <p:nvPicPr>
          <p:cNvPr id="4" name="Picture 8" descr="C:\Users\Francesca\Desktop\RSLabwhite1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6424613"/>
            <a:ext cx="5397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2"/>
          <p:cNvSpPr>
            <a:spLocks/>
          </p:cNvSpPr>
          <p:nvPr userDrawn="1"/>
        </p:nvSpPr>
        <p:spPr bwMode="gray">
          <a:xfrm>
            <a:off x="-15875" y="69850"/>
            <a:ext cx="9159875" cy="917575"/>
          </a:xfrm>
          <a:custGeom>
            <a:avLst/>
            <a:gdLst>
              <a:gd name="T0" fmla="*/ 2147483647 w 5770"/>
              <a:gd name="T1" fmla="*/ 2147483647 h 578"/>
              <a:gd name="T2" fmla="*/ 2147483647 w 5770"/>
              <a:gd name="T3" fmla="*/ 2147483647 h 578"/>
              <a:gd name="T4" fmla="*/ 2147483647 w 5770"/>
              <a:gd name="T5" fmla="*/ 0 h 578"/>
              <a:gd name="T6" fmla="*/ 2147483647 w 5770"/>
              <a:gd name="T7" fmla="*/ 2147483647 h 578"/>
              <a:gd name="T8" fmla="*/ 2147483647 w 5770"/>
              <a:gd name="T9" fmla="*/ 2147483647 h 578"/>
              <a:gd name="T10" fmla="*/ 2147483647 w 5770"/>
              <a:gd name="T11" fmla="*/ 2147483647 h 578"/>
              <a:gd name="T12" fmla="*/ 2147483647 w 5770"/>
              <a:gd name="T13" fmla="*/ 2147483647 h 578"/>
              <a:gd name="T14" fmla="*/ 2147483647 w 5770"/>
              <a:gd name="T15" fmla="*/ 2147483647 h 578"/>
              <a:gd name="T16" fmla="*/ 0 w 5770"/>
              <a:gd name="T17" fmla="*/ 2147483647 h 578"/>
              <a:gd name="T18" fmla="*/ 2147483647 w 5770"/>
              <a:gd name="T19" fmla="*/ 2147483647 h 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770" h="578">
                <a:moveTo>
                  <a:pt x="434" y="356"/>
                </a:moveTo>
                <a:lnTo>
                  <a:pt x="751" y="2"/>
                </a:lnTo>
                <a:lnTo>
                  <a:pt x="2158" y="0"/>
                </a:lnTo>
                <a:lnTo>
                  <a:pt x="2244" y="115"/>
                </a:lnTo>
                <a:lnTo>
                  <a:pt x="5770" y="115"/>
                </a:lnTo>
                <a:lnTo>
                  <a:pt x="5764" y="489"/>
                </a:lnTo>
                <a:lnTo>
                  <a:pt x="4998" y="495"/>
                </a:lnTo>
                <a:lnTo>
                  <a:pt x="4897" y="576"/>
                </a:lnTo>
                <a:lnTo>
                  <a:pt x="0" y="578"/>
                </a:lnTo>
                <a:lnTo>
                  <a:pt x="16" y="369"/>
                </a:lnTo>
              </a:path>
            </a:pathLst>
          </a:custGeom>
          <a:solidFill>
            <a:schemeClr val="tx2"/>
          </a:solidFill>
          <a:ln>
            <a:noFill/>
          </a:ln>
          <a:effectLst>
            <a:outerShdw dist="77251" dir="4832261" algn="ctr" rotWithShape="0">
              <a:srgbClr val="000066">
                <a:alpha val="2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3" descr="01c_img(Global Digtal Desigm(imageState)"/>
          <p:cNvSpPr>
            <a:spLocks/>
          </p:cNvSpPr>
          <p:nvPr userDrawn="1"/>
        </p:nvSpPr>
        <p:spPr bwMode="ltGray">
          <a:xfrm>
            <a:off x="-9525" y="103188"/>
            <a:ext cx="9153525" cy="854075"/>
          </a:xfrm>
          <a:custGeom>
            <a:avLst/>
            <a:gdLst>
              <a:gd name="T0" fmla="*/ 2147483647 w 5766"/>
              <a:gd name="T1" fmla="*/ 2147483647 h 531"/>
              <a:gd name="T2" fmla="*/ 2147483647 w 5766"/>
              <a:gd name="T3" fmla="*/ 2147483647 h 531"/>
              <a:gd name="T4" fmla="*/ 2147483647 w 5766"/>
              <a:gd name="T5" fmla="*/ 0 h 531"/>
              <a:gd name="T6" fmla="*/ 2147483647 w 5766"/>
              <a:gd name="T7" fmla="*/ 2147483647 h 531"/>
              <a:gd name="T8" fmla="*/ 2147483647 w 5766"/>
              <a:gd name="T9" fmla="*/ 2147483647 h 531"/>
              <a:gd name="T10" fmla="*/ 2147483647 w 5766"/>
              <a:gd name="T11" fmla="*/ 2147483647 h 531"/>
              <a:gd name="T12" fmla="*/ 2147483647 w 5766"/>
              <a:gd name="T13" fmla="*/ 2147483647 h 531"/>
              <a:gd name="T14" fmla="*/ 2147483647 w 5766"/>
              <a:gd name="T15" fmla="*/ 2147483647 h 531"/>
              <a:gd name="T16" fmla="*/ 0 w 5766"/>
              <a:gd name="T17" fmla="*/ 2147483647 h 531"/>
              <a:gd name="T18" fmla="*/ 0 w 5766"/>
              <a:gd name="T19" fmla="*/ 2147483647 h 53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766" h="531">
                <a:moveTo>
                  <a:pt x="433" y="360"/>
                </a:moveTo>
                <a:lnTo>
                  <a:pt x="767" y="3"/>
                </a:lnTo>
                <a:lnTo>
                  <a:pt x="2152" y="0"/>
                </a:lnTo>
                <a:lnTo>
                  <a:pt x="2228" y="113"/>
                </a:lnTo>
                <a:lnTo>
                  <a:pt x="5766" y="113"/>
                </a:lnTo>
                <a:lnTo>
                  <a:pt x="5766" y="442"/>
                </a:lnTo>
                <a:lnTo>
                  <a:pt x="4968" y="442"/>
                </a:lnTo>
                <a:lnTo>
                  <a:pt x="4880" y="531"/>
                </a:lnTo>
                <a:lnTo>
                  <a:pt x="0" y="521"/>
                </a:lnTo>
                <a:lnTo>
                  <a:pt x="0" y="373"/>
                </a:lnTo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" name="Connettore 1 11"/>
          <p:cNvCxnSpPr>
            <a:cxnSpLocks noChangeShapeType="1"/>
          </p:cNvCxnSpPr>
          <p:nvPr userDrawn="1"/>
        </p:nvCxnSpPr>
        <p:spPr bwMode="auto">
          <a:xfrm>
            <a:off x="741363" y="6508750"/>
            <a:ext cx="8062912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itolo 18"/>
          <p:cNvSpPr>
            <a:spLocks noGrp="1"/>
          </p:cNvSpPr>
          <p:nvPr>
            <p:ph type="title"/>
          </p:nvPr>
        </p:nvSpPr>
        <p:spPr>
          <a:xfrm>
            <a:off x="878775" y="306000"/>
            <a:ext cx="7391400" cy="56356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8" name="Segnaposto numero diapositiva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1DDBA6-3546-41F5-A629-3AB683A1CF5F}" type="slidenum">
              <a:rPr lang="it-IT" altLang="en-US"/>
              <a:pPr/>
              <a:t>‹Nr.›</a:t>
            </a:fld>
            <a:endParaRPr lang="it-IT" altLang="en-US"/>
          </a:p>
        </p:txBody>
      </p:sp>
      <p:sp>
        <p:nvSpPr>
          <p:cNvPr id="9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it-IT"/>
              <a:t>B. Demir, F. Bovolo, L. Bruzzone</a:t>
            </a:r>
          </a:p>
        </p:txBody>
      </p:sp>
    </p:spTree>
    <p:extLst>
      <p:ext uri="{BB962C8B-B14F-4D97-AF65-F5344CB8AC3E}">
        <p14:creationId xmlns:p14="http://schemas.microsoft.com/office/powerpoint/2010/main" val="132473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SDE FB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 hasCustomPrompt="1"/>
          </p:nvPr>
        </p:nvSpPr>
        <p:spPr>
          <a:xfrm>
            <a:off x="914400" y="2362200"/>
            <a:ext cx="7391400" cy="5635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Title</a:t>
            </a:r>
          </a:p>
        </p:txBody>
      </p:sp>
      <p:sp>
        <p:nvSpPr>
          <p:cNvPr id="4" name="CasellaDiTesto 3"/>
          <p:cNvSpPr txBox="1"/>
          <p:nvPr userDrawn="1"/>
        </p:nvSpPr>
        <p:spPr>
          <a:xfrm>
            <a:off x="1828800" y="369094"/>
            <a:ext cx="5943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Remote Sensing for</a:t>
            </a:r>
            <a:r>
              <a:rPr lang="en-US" sz="1400" b="1" baseline="0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 Digital Earth</a:t>
            </a:r>
            <a:endParaRPr lang="en-US" sz="1400" b="1" dirty="0">
              <a:effectLst>
                <a:outerShdw blurRad="88900" dist="50800" dir="2700000" algn="tl" rotWithShape="0">
                  <a:prstClr val="black">
                    <a:alpha val="53000"/>
                  </a:prstClr>
                </a:outerShdw>
              </a:effectLst>
            </a:endParaRPr>
          </a:p>
          <a:p>
            <a:pPr algn="ctr"/>
            <a:r>
              <a:rPr lang="en-US" sz="1400" b="1" kern="1200" dirty="0">
                <a:solidFill>
                  <a:schemeClr val="tx1"/>
                </a:solidFill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  <a:latin typeface="Arial" charset="0"/>
                <a:ea typeface="+mn-ea"/>
                <a:cs typeface="Arial" charset="0"/>
              </a:rPr>
              <a:t>Center for Information and Communication Technology</a:t>
            </a:r>
          </a:p>
          <a:p>
            <a:pPr algn="ctr"/>
            <a:r>
              <a:rPr lang="en-US" sz="1400" b="1" kern="1200" dirty="0">
                <a:solidFill>
                  <a:schemeClr val="tx1"/>
                </a:solidFill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  <a:latin typeface="Arial" charset="0"/>
                <a:ea typeface="+mn-ea"/>
                <a:cs typeface="Arial" charset="0"/>
              </a:rPr>
              <a:t>Fondazione Bruno Kessler</a:t>
            </a:r>
          </a:p>
          <a:p>
            <a:pPr algn="ctr"/>
            <a:r>
              <a:rPr lang="en-US" sz="1400" b="1" kern="1200" dirty="0">
                <a:solidFill>
                  <a:schemeClr val="tx1"/>
                </a:solidFill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  <a:latin typeface="Arial" charset="0"/>
                <a:ea typeface="+mn-ea"/>
                <a:cs typeface="Arial" charset="0"/>
              </a:rPr>
              <a:t>Via Sommarive,18, I-38123 </a:t>
            </a:r>
            <a:r>
              <a:rPr lang="en-US" sz="1400" b="1" kern="1200" dirty="0" err="1">
                <a:solidFill>
                  <a:schemeClr val="tx1"/>
                </a:solidFill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  <a:latin typeface="Arial" charset="0"/>
                <a:ea typeface="+mn-ea"/>
                <a:cs typeface="Arial" charset="0"/>
              </a:rPr>
              <a:t>Povo</a:t>
            </a:r>
            <a:r>
              <a:rPr lang="en-US" sz="1400" b="1" kern="1200" dirty="0">
                <a:solidFill>
                  <a:schemeClr val="tx1"/>
                </a:solidFill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  <a:latin typeface="Arial" charset="0"/>
                <a:ea typeface="+mn-ea"/>
                <a:cs typeface="Arial" charset="0"/>
              </a:rPr>
              <a:t>, Trento, Italy</a:t>
            </a:r>
          </a:p>
          <a:p>
            <a:endParaRPr lang="it-IT" dirty="0">
              <a:effectLst>
                <a:outerShdw blurRad="88900" dist="50800" dir="2700000" algn="tl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5715000" y="472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4572000"/>
            <a:ext cx="3429000" cy="914400"/>
          </a:xfrm>
        </p:spPr>
        <p:txBody>
          <a:bodyPr/>
          <a:lstStyle>
            <a:lvl1pPr marL="0" indent="0" algn="r">
              <a:buNone/>
              <a:defRPr sz="1600"/>
            </a:lvl1pPr>
            <a:lvl5pPr marL="1828800" indent="0" algn="l">
              <a:buNone/>
              <a:defRPr baseline="0"/>
            </a:lvl5pPr>
          </a:lstStyle>
          <a:p>
            <a:pPr lvl="0"/>
            <a:r>
              <a:rPr lang="it-IT" dirty="0"/>
              <a:t>Author 1</a:t>
            </a:r>
            <a:br>
              <a:rPr lang="it-IT" dirty="0"/>
            </a:br>
            <a:r>
              <a:rPr lang="it-IT" dirty="0"/>
              <a:t>Author 2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93708"/>
            <a:ext cx="1175519" cy="10063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9680"/>
            <a:ext cx="2819400" cy="1094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713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Unitn+FB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938" y="277802"/>
            <a:ext cx="1666875" cy="116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olo 11"/>
          <p:cNvSpPr>
            <a:spLocks noGrp="1"/>
          </p:cNvSpPr>
          <p:nvPr>
            <p:ph type="title" hasCustomPrompt="1"/>
          </p:nvPr>
        </p:nvSpPr>
        <p:spPr>
          <a:xfrm>
            <a:off x="914400" y="2789238"/>
            <a:ext cx="7391400" cy="5635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Title</a:t>
            </a: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5715000" y="472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4572000"/>
            <a:ext cx="3429000" cy="914400"/>
          </a:xfrm>
        </p:spPr>
        <p:txBody>
          <a:bodyPr/>
          <a:lstStyle>
            <a:lvl1pPr marL="0" indent="0" algn="r">
              <a:buNone/>
              <a:defRPr sz="1600"/>
            </a:lvl1pPr>
            <a:lvl5pPr marL="1828800" indent="0" algn="l">
              <a:buNone/>
              <a:defRPr baseline="0"/>
            </a:lvl5pPr>
          </a:lstStyle>
          <a:p>
            <a:pPr lvl="0"/>
            <a:r>
              <a:rPr lang="it-IT" dirty="0"/>
              <a:t>Author 1</a:t>
            </a:r>
            <a:br>
              <a:rPr lang="it-IT" dirty="0"/>
            </a:br>
            <a:r>
              <a:rPr lang="it-IT" dirty="0"/>
              <a:t>Author 2</a:t>
            </a: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00200"/>
            <a:ext cx="979064" cy="838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01" y="395400"/>
            <a:ext cx="991429" cy="990600"/>
          </a:xfrm>
          <a:prstGeom prst="rect">
            <a:avLst/>
          </a:prstGeom>
        </p:spPr>
      </p:pic>
      <p:sp>
        <p:nvSpPr>
          <p:cNvPr id="10" name="CasellaDiTesto 9"/>
          <p:cNvSpPr txBox="1"/>
          <p:nvPr userDrawn="1"/>
        </p:nvSpPr>
        <p:spPr>
          <a:xfrm>
            <a:off x="1828800" y="369094"/>
            <a:ext cx="5943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Remote Sensing Laboratory</a:t>
            </a:r>
          </a:p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Dept. of Information Engineering and Computer Science</a:t>
            </a:r>
          </a:p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University of Trento</a:t>
            </a:r>
          </a:p>
          <a:p>
            <a:pPr algn="ctr"/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Via </a:t>
            </a:r>
            <a:r>
              <a:rPr lang="en-US" sz="1400" b="1" dirty="0" err="1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Sommarive</a:t>
            </a:r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, 9, I-38123 </a:t>
            </a:r>
            <a:r>
              <a:rPr lang="en-US" sz="1400" b="1" dirty="0" err="1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Povo</a:t>
            </a:r>
            <a:r>
              <a:rPr lang="en-US" sz="1400" b="1" dirty="0">
                <a:effectLst>
                  <a:outerShdw blurRad="88900" dist="50800" dir="2700000" algn="tl" rotWithShape="0">
                    <a:prstClr val="black">
                      <a:alpha val="53000"/>
                    </a:prstClr>
                  </a:outerShdw>
                </a:effectLst>
              </a:rPr>
              <a:t>, Trento, Italy</a:t>
            </a:r>
          </a:p>
          <a:p>
            <a:endParaRPr lang="it-IT" dirty="0">
              <a:effectLst>
                <a:outerShdw blurRad="88900" dist="50800" dir="2700000" algn="tl" rotWithShape="0">
                  <a:prstClr val="black">
                    <a:alpha val="5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83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 hasCustomPrompt="1"/>
          </p:nvPr>
        </p:nvSpPr>
        <p:spPr>
          <a:xfrm>
            <a:off x="914400" y="2362200"/>
            <a:ext cx="7391400" cy="5635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Title</a:t>
            </a: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5715000" y="472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4572000"/>
            <a:ext cx="3429000" cy="914400"/>
          </a:xfrm>
        </p:spPr>
        <p:txBody>
          <a:bodyPr/>
          <a:lstStyle>
            <a:lvl1pPr marL="0" indent="0" algn="r">
              <a:buNone/>
              <a:defRPr sz="1600"/>
            </a:lvl1pPr>
            <a:lvl5pPr marL="1828800" indent="0" algn="l">
              <a:buNone/>
              <a:defRPr baseline="0"/>
            </a:lvl5pPr>
          </a:lstStyle>
          <a:p>
            <a:pPr lvl="0"/>
            <a:r>
              <a:rPr lang="it-IT" dirty="0"/>
              <a:t>Author 1</a:t>
            </a:r>
            <a:br>
              <a:rPr lang="it-IT" dirty="0"/>
            </a:br>
            <a:r>
              <a:rPr lang="it-IT" dirty="0"/>
              <a:t>Author 2</a:t>
            </a:r>
          </a:p>
        </p:txBody>
      </p:sp>
    </p:spTree>
    <p:extLst>
      <p:ext uri="{BB962C8B-B14F-4D97-AF65-F5344CB8AC3E}">
        <p14:creationId xmlns:p14="http://schemas.microsoft.com/office/powerpoint/2010/main" val="158487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4"/>
            <a:ext cx="9144000" cy="925975"/>
          </a:xfrm>
          <a:prstGeom prst="rect">
            <a:avLst/>
          </a:prstGeom>
        </p:spPr>
      </p:pic>
      <p:sp>
        <p:nvSpPr>
          <p:cNvPr id="3" name="CasellaDiTesto 2"/>
          <p:cNvSpPr txBox="1"/>
          <p:nvPr userDrawn="1"/>
        </p:nvSpPr>
        <p:spPr>
          <a:xfrm>
            <a:off x="644526" y="6537327"/>
            <a:ext cx="22018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2"/>
                </a:solidFill>
                <a:cs typeface="+mn-cs"/>
              </a:rPr>
              <a:t>University of Trento, Italy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25" y="6428323"/>
            <a:ext cx="539750" cy="37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11"/>
          <p:cNvCxnSpPr>
            <a:cxnSpLocks noChangeShapeType="1"/>
          </p:cNvCxnSpPr>
          <p:nvPr userDrawn="1"/>
        </p:nvCxnSpPr>
        <p:spPr bwMode="auto">
          <a:xfrm>
            <a:off x="741363" y="6508750"/>
            <a:ext cx="8062912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sp>
        <p:nvSpPr>
          <p:cNvPr id="8" name="Segnaposto numero diapositiva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07E042-4478-4BDD-9E99-A67499B1371D}" type="slidenum">
              <a:rPr lang="it-IT"/>
              <a:pPr>
                <a:defRPr/>
              </a:pPr>
              <a:t>‹Nr.›</a:t>
            </a:fld>
            <a:endParaRPr lang="it-IT" dirty="0"/>
          </a:p>
        </p:txBody>
      </p:sp>
      <p:sp>
        <p:nvSpPr>
          <p:cNvPr id="9" name="Segnaposto piè di pagina 2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it-IT"/>
              <a:t>Begüm Demir</a:t>
            </a:r>
            <a:endParaRPr lang="it-IT" dirty="0"/>
          </a:p>
        </p:txBody>
      </p:sp>
      <p:sp>
        <p:nvSpPr>
          <p:cNvPr id="14" name="Titolo 13"/>
          <p:cNvSpPr>
            <a:spLocks noGrp="1"/>
          </p:cNvSpPr>
          <p:nvPr>
            <p:ph type="title" hasCustomPrompt="1"/>
          </p:nvPr>
        </p:nvSpPr>
        <p:spPr>
          <a:xfrm>
            <a:off x="838200" y="304800"/>
            <a:ext cx="7391400" cy="563562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2" hasCustomPrompt="1"/>
          </p:nvPr>
        </p:nvSpPr>
        <p:spPr>
          <a:xfrm>
            <a:off x="432000" y="1219200"/>
            <a:ext cx="8280000" cy="504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 and </a:t>
            </a:r>
            <a:r>
              <a:rPr lang="it-IT" dirty="0" err="1"/>
              <a:t>content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50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andard (Unitn FB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4"/>
            <a:ext cx="9144000" cy="925975"/>
          </a:xfrm>
          <a:prstGeom prst="rect">
            <a:avLst/>
          </a:prstGeom>
        </p:spPr>
      </p:pic>
      <p:sp>
        <p:nvSpPr>
          <p:cNvPr id="3" name="CasellaDiTesto 2"/>
          <p:cNvSpPr txBox="1"/>
          <p:nvPr userDrawn="1"/>
        </p:nvSpPr>
        <p:spPr>
          <a:xfrm>
            <a:off x="644526" y="6537327"/>
            <a:ext cx="22018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2"/>
                </a:solidFill>
                <a:cs typeface="+mn-cs"/>
              </a:rPr>
              <a:t>University of Trento -</a:t>
            </a:r>
            <a:r>
              <a:rPr lang="en-US" sz="1000" baseline="0" dirty="0">
                <a:solidFill>
                  <a:schemeClr val="tx2"/>
                </a:solidFill>
                <a:cs typeface="+mn-cs"/>
              </a:rPr>
              <a:t> FBK</a:t>
            </a:r>
            <a:r>
              <a:rPr lang="en-US" sz="1000" dirty="0">
                <a:solidFill>
                  <a:schemeClr val="tx2"/>
                </a:solidFill>
                <a:cs typeface="+mn-cs"/>
              </a:rPr>
              <a:t>, Italy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25" y="6428323"/>
            <a:ext cx="539750" cy="37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11"/>
          <p:cNvCxnSpPr>
            <a:cxnSpLocks noChangeShapeType="1"/>
          </p:cNvCxnSpPr>
          <p:nvPr userDrawn="1"/>
        </p:nvCxnSpPr>
        <p:spPr bwMode="auto">
          <a:xfrm>
            <a:off x="741363" y="6508750"/>
            <a:ext cx="8062912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sp>
        <p:nvSpPr>
          <p:cNvPr id="8" name="Segnaposto numero diapositiva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07E042-4478-4BDD-9E99-A67499B1371D}" type="slidenum">
              <a:rPr lang="it-IT"/>
              <a:pPr>
                <a:defRPr/>
              </a:pPr>
              <a:t>‹Nr.›</a:t>
            </a:fld>
            <a:endParaRPr lang="it-IT" dirty="0"/>
          </a:p>
        </p:txBody>
      </p:sp>
      <p:sp>
        <p:nvSpPr>
          <p:cNvPr id="9" name="Segnaposto piè di pagina 2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it-IT"/>
              <a:t>Begüm Demir</a:t>
            </a:r>
            <a:endParaRPr lang="it-IT" dirty="0"/>
          </a:p>
        </p:txBody>
      </p:sp>
      <p:sp>
        <p:nvSpPr>
          <p:cNvPr id="14" name="Titolo 13"/>
          <p:cNvSpPr>
            <a:spLocks noGrp="1"/>
          </p:cNvSpPr>
          <p:nvPr>
            <p:ph type="title" hasCustomPrompt="1"/>
          </p:nvPr>
        </p:nvSpPr>
        <p:spPr>
          <a:xfrm>
            <a:off x="838200" y="304800"/>
            <a:ext cx="7391400" cy="563562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2" hasCustomPrompt="1"/>
          </p:nvPr>
        </p:nvSpPr>
        <p:spPr>
          <a:xfrm>
            <a:off x="432000" y="1219200"/>
            <a:ext cx="8280000" cy="504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 and </a:t>
            </a:r>
            <a:r>
              <a:rPr lang="it-IT" dirty="0" err="1"/>
              <a:t>content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861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SLab Unitn FB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4"/>
            <a:ext cx="9144000" cy="925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25" y="6428323"/>
            <a:ext cx="539750" cy="37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11"/>
          <p:cNvCxnSpPr>
            <a:cxnSpLocks noChangeShapeType="1"/>
          </p:cNvCxnSpPr>
          <p:nvPr userDrawn="1"/>
        </p:nvCxnSpPr>
        <p:spPr bwMode="auto">
          <a:xfrm>
            <a:off x="1981201" y="6508750"/>
            <a:ext cx="6823075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sp>
        <p:nvSpPr>
          <p:cNvPr id="8" name="Segnaposto numero diapositiva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07E042-4478-4BDD-9E99-A67499B1371D}" type="slidenum">
              <a:rPr lang="it-IT"/>
              <a:pPr>
                <a:defRPr/>
              </a:pPr>
              <a:t>‹Nr.›</a:t>
            </a:fld>
            <a:endParaRPr lang="it-IT" dirty="0"/>
          </a:p>
        </p:txBody>
      </p:sp>
      <p:sp>
        <p:nvSpPr>
          <p:cNvPr id="9" name="Segnaposto piè di pagina 2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it-IT"/>
              <a:t>Begüm Demir</a:t>
            </a:r>
            <a:endParaRPr lang="it-IT" dirty="0"/>
          </a:p>
        </p:txBody>
      </p:sp>
      <p:sp>
        <p:nvSpPr>
          <p:cNvPr id="14" name="Titolo 13"/>
          <p:cNvSpPr>
            <a:spLocks noGrp="1"/>
          </p:cNvSpPr>
          <p:nvPr>
            <p:ph type="title" hasCustomPrompt="1"/>
          </p:nvPr>
        </p:nvSpPr>
        <p:spPr>
          <a:xfrm>
            <a:off x="838200" y="304800"/>
            <a:ext cx="7391400" cy="563562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2" hasCustomPrompt="1"/>
          </p:nvPr>
        </p:nvSpPr>
        <p:spPr>
          <a:xfrm>
            <a:off x="432000" y="1219200"/>
            <a:ext cx="8280000" cy="504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 and </a:t>
            </a:r>
            <a:r>
              <a:rPr lang="it-IT" dirty="0" err="1"/>
              <a:t>content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52" y="6448430"/>
            <a:ext cx="406549" cy="34806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3" y="6424610"/>
            <a:ext cx="381382" cy="3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9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SDE FB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4"/>
            <a:ext cx="9144000" cy="925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6453190"/>
            <a:ext cx="117374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11"/>
          <p:cNvCxnSpPr>
            <a:cxnSpLocks noChangeShapeType="1"/>
          </p:cNvCxnSpPr>
          <p:nvPr userDrawn="1"/>
        </p:nvCxnSpPr>
        <p:spPr bwMode="auto">
          <a:xfrm>
            <a:off x="1981201" y="6508750"/>
            <a:ext cx="6823075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sp>
        <p:nvSpPr>
          <p:cNvPr id="8" name="Segnaposto numero diapositiva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07E042-4478-4BDD-9E99-A67499B1371D}" type="slidenum">
              <a:rPr lang="it-IT"/>
              <a:pPr>
                <a:defRPr/>
              </a:pPr>
              <a:t>‹Nr.›</a:t>
            </a:fld>
            <a:endParaRPr lang="it-IT" dirty="0"/>
          </a:p>
        </p:txBody>
      </p:sp>
      <p:sp>
        <p:nvSpPr>
          <p:cNvPr id="9" name="Segnaposto piè di pagina 2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it-IT"/>
              <a:t>Begüm Demir</a:t>
            </a:r>
            <a:endParaRPr lang="it-IT" dirty="0"/>
          </a:p>
        </p:txBody>
      </p:sp>
      <p:sp>
        <p:nvSpPr>
          <p:cNvPr id="14" name="Titolo 13"/>
          <p:cNvSpPr>
            <a:spLocks noGrp="1"/>
          </p:cNvSpPr>
          <p:nvPr>
            <p:ph type="title" hasCustomPrompt="1"/>
          </p:nvPr>
        </p:nvSpPr>
        <p:spPr>
          <a:xfrm>
            <a:off x="838200" y="304800"/>
            <a:ext cx="7391400" cy="563562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2" hasCustomPrompt="1"/>
          </p:nvPr>
        </p:nvSpPr>
        <p:spPr>
          <a:xfrm>
            <a:off x="432000" y="1219200"/>
            <a:ext cx="8280000" cy="504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 and </a:t>
            </a:r>
            <a:r>
              <a:rPr lang="it-IT" dirty="0" err="1"/>
              <a:t>content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52" y="6448430"/>
            <a:ext cx="406549" cy="3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6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andard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4"/>
            <a:ext cx="9144000" cy="925975"/>
          </a:xfrm>
          <a:prstGeom prst="rect">
            <a:avLst/>
          </a:prstGeom>
        </p:spPr>
      </p:pic>
      <p:cxnSp>
        <p:nvCxnSpPr>
          <p:cNvPr id="7" name="Connettore 1 11"/>
          <p:cNvCxnSpPr>
            <a:cxnSpLocks noChangeShapeType="1"/>
          </p:cNvCxnSpPr>
          <p:nvPr userDrawn="1"/>
        </p:nvCxnSpPr>
        <p:spPr bwMode="auto">
          <a:xfrm>
            <a:off x="381000" y="6508750"/>
            <a:ext cx="8423275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sp>
        <p:nvSpPr>
          <p:cNvPr id="8" name="Segnaposto numero diapositiva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07E042-4478-4BDD-9E99-A67499B1371D}" type="slidenum">
              <a:rPr lang="it-IT"/>
              <a:pPr>
                <a:defRPr/>
              </a:pPr>
              <a:t>‹Nr.›</a:t>
            </a:fld>
            <a:endParaRPr lang="it-IT" dirty="0"/>
          </a:p>
        </p:txBody>
      </p:sp>
      <p:sp>
        <p:nvSpPr>
          <p:cNvPr id="9" name="Segnaposto piè di pagina 2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it-IT"/>
              <a:t>Begüm Demir</a:t>
            </a:r>
            <a:endParaRPr lang="it-IT" dirty="0"/>
          </a:p>
        </p:txBody>
      </p:sp>
      <p:sp>
        <p:nvSpPr>
          <p:cNvPr id="14" name="Titolo 13"/>
          <p:cNvSpPr>
            <a:spLocks noGrp="1"/>
          </p:cNvSpPr>
          <p:nvPr>
            <p:ph type="title" hasCustomPrompt="1"/>
          </p:nvPr>
        </p:nvSpPr>
        <p:spPr>
          <a:xfrm>
            <a:off x="838200" y="304800"/>
            <a:ext cx="7391400" cy="563562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2" hasCustomPrompt="1"/>
          </p:nvPr>
        </p:nvSpPr>
        <p:spPr>
          <a:xfrm>
            <a:off x="432000" y="1219200"/>
            <a:ext cx="8280000" cy="504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 and </a:t>
            </a:r>
            <a:r>
              <a:rPr lang="it-IT" dirty="0" err="1"/>
              <a:t>content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597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2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66713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3124200" y="64706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it-IT"/>
              <a:t>Begüm Demir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4"/>
          </p:nvPr>
        </p:nvSpPr>
        <p:spPr>
          <a:xfrm>
            <a:off x="6762750" y="64706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E70AA69C-9762-4D15-AD42-E0B1A1905D55}" type="slidenum">
              <a:rPr lang="it-IT"/>
              <a:pPr>
                <a:defRPr/>
              </a:pPr>
              <a:t>‹Nr.›</a:t>
            </a:fld>
            <a:endParaRPr lang="it-IT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0" r:id="rId1"/>
    <p:sldLayoutId id="2147484072" r:id="rId2"/>
    <p:sldLayoutId id="2147484075" r:id="rId3"/>
    <p:sldLayoutId id="2147484077" r:id="rId4"/>
    <p:sldLayoutId id="2147484067" r:id="rId5"/>
    <p:sldLayoutId id="2147484076" r:id="rId6"/>
    <p:sldLayoutId id="2147484073" r:id="rId7"/>
    <p:sldLayoutId id="2147484074" r:id="rId8"/>
    <p:sldLayoutId id="2147484078" r:id="rId9"/>
    <p:sldLayoutId id="2147484079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panose="020B0604020202020204" pitchFamily="34" charset="0"/>
        <a:buNone/>
        <a:defRPr sz="1800" b="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20.pn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58.JP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0.png"/><Relationship Id="rId5" Type="http://schemas.openxmlformats.org/officeDocument/2006/relationships/image" Target="../media/image59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20.pn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openxmlformats.org/officeDocument/2006/relationships/image" Target="../media/image69.jpeg"/><Relationship Id="rId4" Type="http://schemas.openxmlformats.org/officeDocument/2006/relationships/image" Target="../media/image21.pn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wmf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2590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3400" kern="0" dirty="0">
                <a:solidFill>
                  <a:srgbClr val="000000"/>
                </a:solidFill>
              </a:rPr>
              <a:t>Knowledge Discovery From Satellite images</a:t>
            </a:r>
            <a:endParaRPr lang="de-DE" altLang="en-US" sz="3400" kern="0" dirty="0">
              <a:solidFill>
                <a:srgbClr val="00000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-76200" y="3237330"/>
            <a:ext cx="9144000" cy="53457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en-US" altLang="en-US" sz="1600" kern="0" dirty="0">
              <a:solidFill>
                <a:srgbClr val="0000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en-US" sz="1600" kern="0" dirty="0">
              <a:solidFill>
                <a:srgbClr val="0000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en-US" sz="1600" kern="0" dirty="0">
              <a:solidFill>
                <a:srgbClr val="0000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sz="1600" kern="0" dirty="0">
                <a:solidFill>
                  <a:srgbClr val="000000"/>
                </a:solidFill>
              </a:rPr>
              <a:t>Prof. Dr. </a:t>
            </a:r>
            <a:r>
              <a:rPr lang="en-US" altLang="en-US" sz="1600" kern="0" dirty="0" err="1">
                <a:solidFill>
                  <a:srgbClr val="000000"/>
                </a:solidFill>
              </a:rPr>
              <a:t>Begüm</a:t>
            </a:r>
            <a:r>
              <a:rPr lang="en-US" altLang="en-US" sz="1600" kern="0" dirty="0">
                <a:solidFill>
                  <a:srgbClr val="000000"/>
                </a:solidFill>
              </a:rPr>
              <a:t> Demir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sz="1600" kern="0" dirty="0">
                <a:solidFill>
                  <a:srgbClr val="000000"/>
                </a:solidFill>
              </a:rPr>
              <a:t>Email: demir@tu-berlin.de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sz="1600" kern="0" dirty="0">
                <a:solidFill>
                  <a:srgbClr val="000000"/>
                </a:solidFill>
              </a:rPr>
              <a:t>Chair of Remote Sensing Image Analysis (</a:t>
            </a:r>
            <a:r>
              <a:rPr lang="en-US" altLang="en-US" sz="1600" kern="0" dirty="0" err="1">
                <a:solidFill>
                  <a:srgbClr val="000000"/>
                </a:solidFill>
              </a:rPr>
              <a:t>RSiM</a:t>
            </a:r>
            <a:r>
              <a:rPr lang="en-US" altLang="en-US" sz="1600" kern="0" dirty="0">
                <a:solidFill>
                  <a:srgbClr val="000000"/>
                </a:solidFill>
              </a:rPr>
              <a:t>) Group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sz="1600" kern="0" dirty="0">
                <a:solidFill>
                  <a:srgbClr val="000000"/>
                </a:solidFill>
              </a:rPr>
              <a:t>TU Berlin</a:t>
            </a:r>
          </a:p>
          <a:p>
            <a:pPr algn="ctr"/>
            <a:endParaRPr lang="de-DE" altLang="en-US" kern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0179"/>
            <a:ext cx="2123798" cy="11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563800"/>
            <a:ext cx="2958235" cy="6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105400"/>
            <a:ext cx="1292190" cy="1296000"/>
          </a:xfrm>
          <a:prstGeom prst="rect">
            <a:avLst/>
          </a:prstGeom>
        </p:spPr>
      </p:pic>
      <p:pic>
        <p:nvPicPr>
          <p:cNvPr id="7" name="Picture 6" descr="C:\Users\vrotau\AppData\Local\Microsoft\Windows\Temporary Internet Files\Content.Outlook\F63QQJKZ\RSiM logo.pn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6609"/>
            <a:ext cx="2577070" cy="8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97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85"/>
          <p:cNvSpPr txBox="1">
            <a:spLocks/>
          </p:cNvSpPr>
          <p:nvPr/>
        </p:nvSpPr>
        <p:spPr bwMode="auto">
          <a:xfrm>
            <a:off x="3092450" y="6519933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95669D-2153-47C9-9001-6D8118623B79}"/>
              </a:ext>
            </a:extLst>
          </p:cNvPr>
          <p:cNvSpPr/>
          <p:nvPr/>
        </p:nvSpPr>
        <p:spPr>
          <a:xfrm>
            <a:off x="144755" y="960026"/>
            <a:ext cx="8756125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LBP represents the relationship of each pattern (i.e., pixel) in a given image with its neighbors located on a circle around that pixel by a binary code.  The success of LBP is due to: </a:t>
            </a:r>
          </a:p>
          <a:p>
            <a:pPr algn="just"/>
            <a:endParaRPr lang="en-US" sz="1000" dirty="0">
              <a:solidFill>
                <a:srgbClr val="000000"/>
              </a:solidFill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its easy implementation and low computational complexity; </a:t>
            </a:r>
          </a:p>
          <a:p>
            <a:pPr lvl="1" algn="just"/>
            <a:endParaRPr lang="en-US" sz="500" dirty="0">
              <a:solidFill>
                <a:srgbClr val="000000"/>
              </a:solidFill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its invariance to monotonic illumination changes.</a:t>
            </a:r>
          </a:p>
          <a:p>
            <a:pPr algn="just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4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321605" cy="563562"/>
          </a:xfrm>
        </p:spPr>
        <p:txBody>
          <a:bodyPr/>
          <a:lstStyle/>
          <a:p>
            <a:pPr algn="l"/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Local Binary Patterns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47703"/>
            <a:ext cx="623313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43200"/>
            <a:ext cx="5029200" cy="2860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141" y="4953000"/>
            <a:ext cx="3113168" cy="14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420"/>
            <a:ext cx="623313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51" y="1066800"/>
            <a:ext cx="9218964" cy="2834640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321605" cy="563562"/>
          </a:xfrm>
        </p:spPr>
        <p:txBody>
          <a:bodyPr/>
          <a:lstStyle/>
          <a:p>
            <a:pPr algn="l"/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Region Based Descriptors 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105952"/>
            <a:ext cx="891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Shape features (which include Fourier descriptors and contour-based shape descriptors like area, convex area, perimeter, extent, solidity and eccentricity derived from the region contours); </a:t>
            </a:r>
          </a:p>
          <a:p>
            <a:pPr marL="342900" indent="-342900">
              <a:buAutoNum type="arabicParenR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Intensity features  (which consist of the mean, standard deviation and skewness of the samples within each region in each spectral channel); </a:t>
            </a:r>
          </a:p>
          <a:p>
            <a:pPr marL="342900" indent="-342900">
              <a:buAutoNum type="arabicParenR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Texture features  (which include entropy and spectral histogram).</a:t>
            </a:r>
          </a:p>
        </p:txBody>
      </p:sp>
    </p:spTree>
    <p:extLst>
      <p:ext uri="{BB962C8B-B14F-4D97-AF65-F5344CB8AC3E}">
        <p14:creationId xmlns:p14="http://schemas.microsoft.com/office/powerpoint/2010/main" val="1938919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420"/>
            <a:ext cx="623313" cy="457200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321605" cy="563562"/>
          </a:xfrm>
        </p:spPr>
        <p:txBody>
          <a:bodyPr/>
          <a:lstStyle/>
          <a:p>
            <a:pPr algn="l"/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Region Based Descriptors 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399" y="1305342"/>
            <a:ext cx="83957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The  similarities  between  the  query  graph  and  the  graphs  of  images  in  the  archive are calculated using a novel inexact graph matching strategy that jointly consists of: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 subgraph isomorphism  algorithm  </a:t>
            </a:r>
            <a:r>
              <a:rPr lang="en-US" dirty="0">
                <a:solidFill>
                  <a:srgbClr val="000000"/>
                </a:solidFill>
              </a:rPr>
              <a:t>(which  measures  the  similarity  between  graph  nodes);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  spectral embedding  algorithm  </a:t>
            </a:r>
            <a:r>
              <a:rPr lang="en-US" dirty="0">
                <a:solidFill>
                  <a:srgbClr val="000000"/>
                </a:solidFill>
              </a:rPr>
              <a:t>(which  measures  the  similarity  between  graph  edges). 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4953000"/>
            <a:ext cx="807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B. Chaudhuri, B. </a:t>
            </a:r>
            <a:r>
              <a:rPr lang="en-US" sz="1400" dirty="0" err="1">
                <a:solidFill>
                  <a:srgbClr val="000000"/>
                </a:solidFill>
              </a:rPr>
              <a:t>Demir</a:t>
            </a:r>
            <a:r>
              <a:rPr lang="en-US" sz="1400" dirty="0">
                <a:solidFill>
                  <a:srgbClr val="000000"/>
                </a:solidFill>
              </a:rPr>
              <a:t>, L. </a:t>
            </a:r>
            <a:r>
              <a:rPr lang="en-US" sz="1400" dirty="0" err="1">
                <a:solidFill>
                  <a:srgbClr val="000000"/>
                </a:solidFill>
              </a:rPr>
              <a:t>Bruzzone</a:t>
            </a:r>
            <a:r>
              <a:rPr lang="en-US" sz="1400" dirty="0">
                <a:solidFill>
                  <a:srgbClr val="000000"/>
                </a:solidFill>
              </a:rPr>
              <a:t>, S. Chaudhuri, "Region-Based Retrieval of Remote Sensing Images using an Unsupervised Graph-Theoretic Approach", IEEE Geoscience and Remote Sensing Letters, vol. 13, no.7, pp. 987-991, 2016.</a:t>
            </a:r>
          </a:p>
        </p:txBody>
      </p:sp>
    </p:spTree>
    <p:extLst>
      <p:ext uri="{BB962C8B-B14F-4D97-AF65-F5344CB8AC3E}">
        <p14:creationId xmlns:p14="http://schemas.microsoft.com/office/powerpoint/2010/main" val="275206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2800">
                <a:solidFill>
                  <a:srgbClr val="000000"/>
                </a:solidFill>
                <a:latin typeface="Arial" panose="020B0604020202020204" pitchFamily="34" charset="0"/>
              </a:rPr>
              <a:t>Data Set Description</a:t>
            </a:r>
          </a:p>
        </p:txBody>
      </p:sp>
      <p:pic>
        <p:nvPicPr>
          <p:cNvPr id="38916" name="Picture 33" descr="E:\CBIRALRSCode\Images\airplane\airplane0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276475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1" descr="E:\CBIRALRSCode\Images\agricultural\agricultural4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276475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5" descr="E:\CBIRALRSCode\Images\baseballdiamond\baseballdiamond0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276475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7" descr="E:\CBIRALRSCode\Images\beach\beach2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2270125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38" descr="E:\CBIRALRSCode\Images\buildings\buildings34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2276475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41" descr="E:\CBIRALRSCode\Images\chaparral\chaparral21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76475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66" descr="E:\CBIRALRSCode\Images\denseresidential\denseresidential16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2278063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70" descr="E:\CBIRALRSCode\Images\forest\forest43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276475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72" descr="E:\CBIRALRSCode\Images\freeway\freeway07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347345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4" descr="E:\CBIRALRSCode\Images\golfcourse\golfcourse58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471863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76" descr="E:\CBIRALRSCode\Images\harbor\harbor28.t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3471863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78" descr="E:\CBIRALRSCode\Images\intersection\intersection93.t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471863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80" descr="E:\CBIRALRSCode\Images\mediumresidential\mediumresidential36.t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3471863"/>
            <a:ext cx="8953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82" descr="E:\CBIRALRSCode\Images\mobilehomepark\mobilehomepark15.t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3471863"/>
            <a:ext cx="8953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84" descr="E:\CBIRALRSCode\Images\overpass\overpass76.t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3470275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86" descr="E:\CBIRALRSCode\Images\parkinglot\parkinglot20.t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4668838"/>
            <a:ext cx="931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18" descr="river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4641850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90" descr="E:\CBIRALRSCode\Images\runway\runway14.t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464820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92" descr="E:\CBIRALRSCode\Images\sparseresidential\sparseresidential15.ti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464185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94" descr="E:\CBIRALRSCode\Images\storagetanks\storagetanks27.ti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464185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6" name="Picture 96" descr="E:\CBIRALRSCode\Images\tenniscourt\tenniscourt09.t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464185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7" name="Rectangle 4"/>
          <p:cNvSpPr>
            <a:spLocks noChangeArrowheads="1"/>
          </p:cNvSpPr>
          <p:nvPr/>
        </p:nvSpPr>
        <p:spPr bwMode="auto">
          <a:xfrm>
            <a:off x="725488" y="3111500"/>
            <a:ext cx="102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agriculture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38" name="Rectangle 26"/>
          <p:cNvSpPr>
            <a:spLocks noChangeArrowheads="1"/>
          </p:cNvSpPr>
          <p:nvPr/>
        </p:nvSpPr>
        <p:spPr bwMode="auto">
          <a:xfrm>
            <a:off x="1663700" y="3111500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>
                <a:solidFill>
                  <a:srgbClr val="000000"/>
                </a:solidFill>
              </a:rPr>
              <a:t>airplanes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20950" y="3111500"/>
            <a:ext cx="127158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400" kern="1100" dirty="0">
                <a:solidFill>
                  <a:srgbClr val="000000"/>
                </a:solidFill>
                <a:latin typeface="Arial" charset="0"/>
                <a:cs typeface="Arial" charset="0"/>
              </a:rPr>
              <a:t>baseball dia.</a:t>
            </a:r>
          </a:p>
        </p:txBody>
      </p:sp>
      <p:sp>
        <p:nvSpPr>
          <p:cNvPr id="38940" name="Rectangle 5"/>
          <p:cNvSpPr>
            <a:spLocks noChangeArrowheads="1"/>
          </p:cNvSpPr>
          <p:nvPr/>
        </p:nvSpPr>
        <p:spPr bwMode="auto">
          <a:xfrm>
            <a:off x="5481638" y="5459413"/>
            <a:ext cx="1508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stor. tanks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1" name="Rectangle 6"/>
          <p:cNvSpPr>
            <a:spLocks noChangeArrowheads="1"/>
          </p:cNvSpPr>
          <p:nvPr/>
        </p:nvSpPr>
        <p:spPr bwMode="auto">
          <a:xfrm>
            <a:off x="3689350" y="3094038"/>
            <a:ext cx="671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beach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2" name="Rectangle 7"/>
          <p:cNvSpPr>
            <a:spLocks noChangeArrowheads="1"/>
          </p:cNvSpPr>
          <p:nvPr/>
        </p:nvSpPr>
        <p:spPr bwMode="auto">
          <a:xfrm>
            <a:off x="4610100" y="3101975"/>
            <a:ext cx="89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buildings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3" name="Rectangle 8"/>
          <p:cNvSpPr>
            <a:spLocks noChangeArrowheads="1"/>
          </p:cNvSpPr>
          <p:nvPr/>
        </p:nvSpPr>
        <p:spPr bwMode="auto">
          <a:xfrm>
            <a:off x="5562600" y="3108325"/>
            <a:ext cx="930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chaparral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4" name="Rectangle 9"/>
          <p:cNvSpPr>
            <a:spLocks noChangeArrowheads="1"/>
          </p:cNvSpPr>
          <p:nvPr/>
        </p:nvSpPr>
        <p:spPr bwMode="auto">
          <a:xfrm>
            <a:off x="6459538" y="3105150"/>
            <a:ext cx="1028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dense-res.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5" name="Rectangle 10"/>
          <p:cNvSpPr>
            <a:spLocks noChangeArrowheads="1"/>
          </p:cNvSpPr>
          <p:nvPr/>
        </p:nvSpPr>
        <p:spPr bwMode="auto">
          <a:xfrm>
            <a:off x="7585075" y="3121025"/>
            <a:ext cx="631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forest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6" name="Rectangle 11"/>
          <p:cNvSpPr>
            <a:spLocks noChangeArrowheads="1"/>
          </p:cNvSpPr>
          <p:nvPr/>
        </p:nvSpPr>
        <p:spPr bwMode="auto">
          <a:xfrm>
            <a:off x="1252538" y="4302125"/>
            <a:ext cx="811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freeway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7" name="Rectangle 12"/>
          <p:cNvSpPr>
            <a:spLocks noChangeArrowheads="1"/>
          </p:cNvSpPr>
          <p:nvPr/>
        </p:nvSpPr>
        <p:spPr bwMode="auto">
          <a:xfrm>
            <a:off x="2101850" y="4325938"/>
            <a:ext cx="106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golf course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8" name="Rectangle 13"/>
          <p:cNvSpPr>
            <a:spLocks noChangeArrowheads="1"/>
          </p:cNvSpPr>
          <p:nvPr/>
        </p:nvSpPr>
        <p:spPr bwMode="auto">
          <a:xfrm>
            <a:off x="3224213" y="4313238"/>
            <a:ext cx="70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harbor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49" name="Rectangle 14"/>
          <p:cNvSpPr>
            <a:spLocks noChangeArrowheads="1"/>
          </p:cNvSpPr>
          <p:nvPr/>
        </p:nvSpPr>
        <p:spPr bwMode="auto">
          <a:xfrm>
            <a:off x="3987800" y="4302125"/>
            <a:ext cx="1098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intersection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50" name="Rectangle 15"/>
          <p:cNvSpPr>
            <a:spLocks noChangeArrowheads="1"/>
          </p:cNvSpPr>
          <p:nvPr/>
        </p:nvSpPr>
        <p:spPr bwMode="auto">
          <a:xfrm>
            <a:off x="4970463" y="4311650"/>
            <a:ext cx="1555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medium-res.</a:t>
            </a:r>
            <a:endParaRPr lang="it-IT" altLang="it-IT" sz="1400">
              <a:solidFill>
                <a:srgbClr val="000000"/>
              </a:solidFill>
            </a:endParaRPr>
          </a:p>
          <a:p>
            <a:pPr eaLnBrk="1" hangingPunct="1"/>
            <a:endParaRPr lang="en-US" altLang="it-IT" sz="1400">
              <a:solidFill>
                <a:srgbClr val="000000"/>
              </a:solidFill>
            </a:endParaRPr>
          </a:p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 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51" name="Rectangle 17"/>
          <p:cNvSpPr>
            <a:spLocks noChangeArrowheads="1"/>
          </p:cNvSpPr>
          <p:nvPr/>
        </p:nvSpPr>
        <p:spPr bwMode="auto">
          <a:xfrm>
            <a:off x="5959475" y="4329113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mobile-home 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52" name="Rectangle 18"/>
          <p:cNvSpPr>
            <a:spLocks noChangeArrowheads="1"/>
          </p:cNvSpPr>
          <p:nvPr/>
        </p:nvSpPr>
        <p:spPr bwMode="auto">
          <a:xfrm>
            <a:off x="7129463" y="4330700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overpass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53" name="Rectangle 19"/>
          <p:cNvSpPr>
            <a:spLocks noChangeArrowheads="1"/>
          </p:cNvSpPr>
          <p:nvPr/>
        </p:nvSpPr>
        <p:spPr bwMode="auto">
          <a:xfrm>
            <a:off x="1608138" y="5503863"/>
            <a:ext cx="1011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parking lot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54" name="Rectangle 20"/>
          <p:cNvSpPr>
            <a:spLocks noChangeArrowheads="1"/>
          </p:cNvSpPr>
          <p:nvPr/>
        </p:nvSpPr>
        <p:spPr bwMode="auto">
          <a:xfrm>
            <a:off x="2835275" y="550703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river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55" name="Rectangle 21"/>
          <p:cNvSpPr>
            <a:spLocks noChangeArrowheads="1"/>
          </p:cNvSpPr>
          <p:nvPr/>
        </p:nvSpPr>
        <p:spPr bwMode="auto">
          <a:xfrm>
            <a:off x="3752850" y="5464175"/>
            <a:ext cx="760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runway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56" name="Rectangle 22"/>
          <p:cNvSpPr>
            <a:spLocks noChangeArrowheads="1"/>
          </p:cNvSpPr>
          <p:nvPr/>
        </p:nvSpPr>
        <p:spPr bwMode="auto">
          <a:xfrm>
            <a:off x="4502150" y="5456238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sparse-res.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8957" name="Rectangle 23"/>
          <p:cNvSpPr>
            <a:spLocks noChangeArrowheads="1"/>
          </p:cNvSpPr>
          <p:nvPr/>
        </p:nvSpPr>
        <p:spPr bwMode="auto">
          <a:xfrm>
            <a:off x="6365875" y="5459413"/>
            <a:ext cx="1200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rgbClr val="000000"/>
                </a:solidFill>
              </a:rPr>
              <a:t>tennis courts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16431" name="Rectangle 7"/>
          <p:cNvSpPr>
            <a:spLocks noChangeArrowheads="1"/>
          </p:cNvSpPr>
          <p:nvPr/>
        </p:nvSpPr>
        <p:spPr bwMode="auto">
          <a:xfrm>
            <a:off x="646113" y="6073775"/>
            <a:ext cx="8128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it-IT" sz="10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Y. Yang, and S. </a:t>
            </a:r>
            <a:r>
              <a:rPr lang="en-US" altLang="it-IT" sz="10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Newsam</a:t>
            </a:r>
            <a:r>
              <a:rPr lang="en-US" altLang="it-IT" sz="10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, “Geographic image retrieval using local invariant features”, IEEE Transactions on Geoscience and Remote Sensing, vol. 51, no. 2, pp. 818-832, Feb. 2013.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650875" y="2160588"/>
            <a:ext cx="7900988" cy="3654425"/>
          </a:xfrm>
          <a:prstGeom prst="rect">
            <a:avLst/>
          </a:prstGeom>
          <a:noFill/>
          <a:ln w="12700" cap="flat" cmpd="sng" algn="ctr">
            <a:solidFill>
              <a:srgbClr val="FFC000"/>
            </a:solidFill>
            <a:prstDash val="lgDash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it-IT">
              <a:ln>
                <a:solidFill>
                  <a:schemeClr val="tx1"/>
                </a:solidFill>
                <a:prstDash val="dashDot"/>
              </a:ln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266700" y="1135063"/>
            <a:ext cx="8445500" cy="3590925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lang="en-US" altLang="it-IT" sz="1600" b="1" dirty="0">
                <a:solidFill>
                  <a:schemeClr val="accent2">
                    <a:lumMod val="50000"/>
                  </a:schemeClr>
                </a:solidFill>
              </a:rPr>
              <a:t>Data set: </a:t>
            </a:r>
            <a:r>
              <a:rPr lang="en-US" altLang="it-IT" sz="1600" dirty="0">
                <a:solidFill>
                  <a:srgbClr val="000000"/>
                </a:solidFill>
              </a:rPr>
              <a:t>archive that consists of annotated images associated with 21 categories selected from aerial </a:t>
            </a:r>
            <a:r>
              <a:rPr lang="en-US" altLang="it-IT" sz="1600" dirty="0" err="1">
                <a:solidFill>
                  <a:srgbClr val="000000"/>
                </a:solidFill>
              </a:rPr>
              <a:t>orthophotos</a:t>
            </a:r>
            <a:r>
              <a:rPr lang="en-US" altLang="it-IT" sz="1600" dirty="0">
                <a:solidFill>
                  <a:srgbClr val="000000"/>
                </a:solidFill>
              </a:rPr>
              <a:t> with a pixel resolution of 30 cm. Each class includes 100 images that were downloaded from the USGS National Map of several US regions.</a:t>
            </a:r>
            <a:endParaRPr lang="tr-TR" altLang="it-IT" sz="1600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sz="1600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marL="0" indent="0" algn="just" eaLnBrk="1" hangingPunct="1">
              <a:buClr>
                <a:schemeClr val="tx2"/>
              </a:buClr>
              <a:defRPr/>
            </a:pPr>
            <a:endParaRPr lang="en-US" altLang="it-IT" dirty="0">
              <a:solidFill>
                <a:srgbClr val="000000"/>
              </a:solidFill>
            </a:endParaRPr>
          </a:p>
          <a:p>
            <a:pPr marL="0" indent="0" algn="just" eaLnBrk="1" hangingPunct="1">
              <a:buClr>
                <a:schemeClr val="tx2"/>
              </a:buClr>
              <a:defRPr/>
            </a:pPr>
            <a:endParaRPr lang="en-US" altLang="it-IT" sz="500" dirty="0">
              <a:solidFill>
                <a:srgbClr val="000000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sp>
        <p:nvSpPr>
          <p:cNvPr id="52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53" name="Title 3"/>
          <p:cNvSpPr txBox="1">
            <a:spLocks/>
          </p:cNvSpPr>
          <p:nvPr/>
        </p:nvSpPr>
        <p:spPr bwMode="auto">
          <a:xfrm>
            <a:off x="212795" y="328223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b="1" kern="0" dirty="0">
                <a:solidFill>
                  <a:schemeClr val="accent2">
                    <a:lumMod val="50000"/>
                  </a:schemeClr>
                </a:solidFill>
              </a:rPr>
              <a:t>Data Set Description</a:t>
            </a:r>
          </a:p>
        </p:txBody>
      </p:sp>
    </p:spTree>
    <p:extLst>
      <p:ext uri="{BB962C8B-B14F-4D97-AF65-F5344CB8AC3E}">
        <p14:creationId xmlns:p14="http://schemas.microsoft.com/office/powerpoint/2010/main" val="4278564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771"/>
            <a:ext cx="9144000" cy="486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420"/>
            <a:ext cx="623313" cy="457200"/>
          </a:xfrm>
          <a:prstGeom prst="rect">
            <a:avLst/>
          </a:prstGeom>
        </p:spPr>
      </p:pic>
      <p:sp>
        <p:nvSpPr>
          <p:cNvPr id="7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0" y="328223"/>
            <a:ext cx="8534399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b="1" kern="0" dirty="0">
                <a:solidFill>
                  <a:schemeClr val="accent2">
                    <a:lumMod val="50000"/>
                  </a:schemeClr>
                </a:solidFill>
              </a:rPr>
              <a:t>Desciptors Comparison </a:t>
            </a:r>
          </a:p>
        </p:txBody>
      </p:sp>
    </p:spTree>
    <p:extLst>
      <p:ext uri="{BB962C8B-B14F-4D97-AF65-F5344CB8AC3E}">
        <p14:creationId xmlns:p14="http://schemas.microsoft.com/office/powerpoint/2010/main" val="14677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147"/>
            <a:ext cx="9144000" cy="445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420"/>
            <a:ext cx="623313" cy="457200"/>
          </a:xfrm>
          <a:prstGeom prst="rect">
            <a:avLst/>
          </a:prstGeom>
        </p:spPr>
      </p:pic>
      <p:sp>
        <p:nvSpPr>
          <p:cNvPr id="7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0" y="328223"/>
            <a:ext cx="8534399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b="1" kern="0" dirty="0">
                <a:solidFill>
                  <a:schemeClr val="accent2">
                    <a:lumMod val="50000"/>
                  </a:schemeClr>
                </a:solidFill>
              </a:rPr>
              <a:t>Desciptors Comparison </a:t>
            </a:r>
          </a:p>
        </p:txBody>
      </p:sp>
    </p:spTree>
    <p:extLst>
      <p:ext uri="{BB962C8B-B14F-4D97-AF65-F5344CB8AC3E}">
        <p14:creationId xmlns:p14="http://schemas.microsoft.com/office/powerpoint/2010/main" val="3936160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8">
            <a:extLst>
              <a:ext uri="{FF2B5EF4-FFF2-40B4-BE49-F238E27FC236}">
                <a16:creationId xmlns:a16="http://schemas.microsoft.com/office/drawing/2014/main" id="{9B92CB66-C4C7-4309-9757-D107303F6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7382"/>
            <a:ext cx="623313" cy="457200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7788205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RS Image Classification </a:t>
            </a:r>
          </a:p>
        </p:txBody>
      </p:sp>
      <p:pic>
        <p:nvPicPr>
          <p:cNvPr id="39" name="Picture 38" descr="C:\Users\vrotau\AppData\Local\Microsoft\Windows\Temporary Internet Files\Content.Outlook\F63QQJKZ\RSiM logo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32"/>
          <p:cNvSpPr>
            <a:spLocks noChangeArrowheads="1"/>
          </p:cNvSpPr>
          <p:nvPr/>
        </p:nvSpPr>
        <p:spPr bwMode="auto">
          <a:xfrm>
            <a:off x="-1295400" y="3395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r-TR" altLang="it-IT"/>
          </a:p>
        </p:txBody>
      </p:sp>
      <p:sp>
        <p:nvSpPr>
          <p:cNvPr id="11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2" name="Rectangle 1"/>
          <p:cNvSpPr/>
          <p:nvPr/>
        </p:nvSpPr>
        <p:spPr>
          <a:xfrm>
            <a:off x="538960" y="1290700"/>
            <a:ext cx="8153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Many techniques have been presented in the literature for the classification of RS images, such as:</a:t>
            </a:r>
          </a:p>
          <a:p>
            <a:pPr algn="just"/>
            <a:endParaRPr lang="en-US" sz="1000" dirty="0">
              <a:solidFill>
                <a:srgbClr val="000000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maximum likelihood (ML) classifier; 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k-nearest neighbor classifier;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decision trees, genetic algorithms based classifiers;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artificial neural networks (multilayer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perceptrons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radial basis function neural networks);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kernel-based methods (i.e., regularized radial basis function neural networks, support vector machine);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graph matching algorithms. </a:t>
            </a: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7096" y="5500627"/>
            <a:ext cx="793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900"/>
              <a:tabLst>
                <a:tab pos="180340" algn="l"/>
              </a:tabLst>
            </a:pP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Bruzzone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B. Demir, "A Review of Modern Approaches to Classification of Remote Sensing Data, in Land Use and Land Cover Mapping Europe, Practices and Trends",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Eds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I.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Manakos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M. Braun,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EARSeL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Book Series, Springer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Verlag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Chapter 9, 2014, pp. 127-143</a:t>
            </a:r>
            <a:endParaRPr lang="de-DE" sz="14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9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8">
            <a:extLst>
              <a:ext uri="{FF2B5EF4-FFF2-40B4-BE49-F238E27FC236}">
                <a16:creationId xmlns:a16="http://schemas.microsoft.com/office/drawing/2014/main" id="{9B92CB66-C4C7-4309-9757-D107303F6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7382"/>
            <a:ext cx="623313" cy="457200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7788205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Deep Networks in Remote Sensing </a:t>
            </a:r>
          </a:p>
        </p:txBody>
      </p:sp>
      <p:pic>
        <p:nvPicPr>
          <p:cNvPr id="39" name="Picture 38" descr="C:\Users\vrotau\AppData\Local\Microsoft\Windows\Temporary Internet Files\Content.Outlook\F63QQJKZ\RSiM logo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32"/>
          <p:cNvSpPr>
            <a:spLocks noChangeArrowheads="1"/>
          </p:cNvSpPr>
          <p:nvPr/>
        </p:nvSpPr>
        <p:spPr bwMode="auto">
          <a:xfrm>
            <a:off x="-1295400" y="3395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r-TR" altLang="it-IT"/>
          </a:p>
        </p:txBody>
      </p:sp>
      <p:sp>
        <p:nvSpPr>
          <p:cNvPr id="11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1524000"/>
            <a:ext cx="8153400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rgbClr val="000000"/>
                </a:solidFill>
              </a:rPr>
              <a:t>Recent advances in deep learning have attracted great attention in RS due to high capability of deep networks </a:t>
            </a:r>
            <a:r>
              <a:rPr lang="en-US" dirty="0">
                <a:solidFill>
                  <a:srgbClr val="000000"/>
                </a:solidFill>
              </a:rPr>
              <a:t>to model high-level semantic content of RS images.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rgbClr val="000000"/>
                </a:solidFill>
              </a:rPr>
              <a:t>Examples of deep networks: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</a:rPr>
              <a:t>Convolutional Neural Network;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</a:rPr>
              <a:t>Recurrent Neural Networks;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</a:rPr>
              <a:t>Generative Adversarial Networks.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391" y="5347252"/>
            <a:ext cx="8689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900"/>
              <a:tabLst>
                <a:tab pos="180340" algn="l"/>
              </a:tabLst>
            </a:pP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P.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Helber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Bischke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A.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Dengel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and D.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Borth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“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EuroSAT:A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novel dataset and deep learning benchmark for land use and land cover classiﬁcation,” </a:t>
            </a:r>
            <a:r>
              <a:rPr lang="en-US" sz="1400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arXiv</a:t>
            </a:r>
            <a:r>
              <a:rPr lang="en-US" sz="14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preprint arXiv:1709.00029, 2017.</a:t>
            </a:r>
            <a:endParaRPr lang="de-DE" sz="14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61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8">
            <a:extLst>
              <a:ext uri="{FF2B5EF4-FFF2-40B4-BE49-F238E27FC236}">
                <a16:creationId xmlns:a16="http://schemas.microsoft.com/office/drawing/2014/main" id="{9B92CB66-C4C7-4309-9757-D107303F6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7382"/>
            <a:ext cx="623313" cy="457200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7788205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Deep Features: Generative Adversarial Network (GAN)</a:t>
            </a:r>
          </a:p>
        </p:txBody>
      </p:sp>
      <p:pic>
        <p:nvPicPr>
          <p:cNvPr id="39" name="Picture 38" descr="C:\Users\vrotau\AppData\Local\Microsoft\Windows\Temporary Internet Files\Content.Outlook\F63QQJKZ\RSiM logo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32"/>
          <p:cNvSpPr>
            <a:spLocks noChangeArrowheads="1"/>
          </p:cNvSpPr>
          <p:nvPr/>
        </p:nvSpPr>
        <p:spPr bwMode="auto">
          <a:xfrm>
            <a:off x="-1295400" y="3395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r-TR" altLang="it-IT"/>
          </a:p>
        </p:txBody>
      </p:sp>
      <p:pic>
        <p:nvPicPr>
          <p:cNvPr id="72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99" y="1422784"/>
            <a:ext cx="2223434" cy="4525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10000" y="1344186"/>
                <a:ext cx="4572000" cy="4751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ü"/>
                </a:pPr>
                <a:r>
                  <a:rPr lang="it-IT" dirty="0">
                    <a:solidFill>
                      <a:srgbClr val="000000"/>
                    </a:solidFill>
                  </a:rPr>
                  <a:t>In a GAN, </a:t>
                </a:r>
                <a:r>
                  <a:rPr lang="it-IT" b="1" dirty="0">
                    <a:solidFill>
                      <a:schemeClr val="accent2">
                        <a:lumMod val="50000"/>
                      </a:schemeClr>
                    </a:solidFill>
                  </a:rPr>
                  <a:t>G</a:t>
                </a:r>
                <a:r>
                  <a:rPr lang="it-IT" b="1" dirty="0">
                    <a:solidFill>
                      <a:srgbClr val="000000"/>
                    </a:solidFill>
                  </a:rPr>
                  <a:t> </a:t>
                </a:r>
                <a:r>
                  <a:rPr lang="it-IT" dirty="0">
                    <a:solidFill>
                      <a:srgbClr val="000000"/>
                    </a:solidFill>
                  </a:rPr>
                  <a:t>learns to map from a random noise vector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00"/>
                        </a:solidFill>
                        <a:latin typeface="Cambria Math"/>
                      </a:rPr>
                      <m:t>𝑧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 to a synthesized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𝑓𝑎𝑘𝑒</m:t>
                        </m:r>
                      </m:sub>
                    </m:sSub>
                    <m:r>
                      <a:rPr lang="it-IT" i="1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it-IT" dirty="0">
                  <a:solidFill>
                    <a:srgbClr val="000000"/>
                  </a:solidFill>
                </a:endParaRPr>
              </a:p>
              <a:p>
                <a:pPr marL="285750" indent="-285750" algn="just">
                  <a:spcBef>
                    <a:spcPts val="1800"/>
                  </a:spcBef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it-IT" b="1" dirty="0">
                    <a:solidFill>
                      <a:srgbClr val="000000"/>
                    </a:solidFill>
                  </a:rPr>
                  <a:t> </a:t>
                </a:r>
                <a:r>
                  <a:rPr lang="it-IT" dirty="0">
                    <a:solidFill>
                      <a:srgbClr val="000000"/>
                    </a:solidFill>
                  </a:rPr>
                  <a:t>learns to discriminate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𝑟𝑒𝑎𝑙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rgbClr val="000000"/>
                    </a:solidFill>
                  </a:rPr>
                  <a:t> </a:t>
                </a:r>
                <a:r>
                  <a:rPr lang="it-IT" dirty="0">
                    <a:solidFill>
                      <a:srgbClr val="00000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𝑓𝑎𝑘𝑒</m:t>
                        </m:r>
                      </m:sub>
                    </m:sSub>
                    <m:r>
                      <a:rPr lang="it-IT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it-IT" dirty="0">
                  <a:solidFill>
                    <a:srgbClr val="000000"/>
                  </a:solidFill>
                </a:endParaRPr>
              </a:p>
              <a:p>
                <a:pPr marL="285750" indent="-285750" algn="just">
                  <a:spcBef>
                    <a:spcPts val="1800"/>
                  </a:spcBef>
                  <a:buFont typeface="Wingdings" panose="05000000000000000000" pitchFamily="2" charset="2"/>
                  <a:buChar char="ü"/>
                </a:pPr>
                <a:r>
                  <a:rPr lang="it-IT" dirty="0">
                    <a:solidFill>
                      <a:srgbClr val="000000"/>
                    </a:solidFill>
                  </a:rPr>
                  <a:t>The networks are optimized through a </a:t>
                </a:r>
                <a:r>
                  <a:rPr lang="it-IT" dirty="0">
                    <a:solidFill>
                      <a:schemeClr val="accent2">
                        <a:lumMod val="50000"/>
                      </a:schemeClr>
                    </a:solidFill>
                  </a:rPr>
                  <a:t>mini-max game </a:t>
                </a:r>
                <a:r>
                  <a:rPr lang="it-IT" dirty="0" err="1">
                    <a:solidFill>
                      <a:srgbClr val="000000"/>
                    </a:solidFill>
                  </a:rPr>
                  <a:t>as</a:t>
                </a:r>
                <a:r>
                  <a:rPr lang="it-IT" dirty="0">
                    <a:solidFill>
                      <a:srgbClr val="000000"/>
                    </a:solidFill>
                  </a:rPr>
                  <a:t>:</a:t>
                </a:r>
              </a:p>
              <a:p>
                <a:pPr algn="just">
                  <a:spcBef>
                    <a:spcPts val="1800"/>
                  </a:spcBef>
                </a:pPr>
                <a:endParaRPr lang="it-IT" sz="1000" dirty="0">
                  <a:solidFill>
                    <a:srgbClr val="000000"/>
                  </a:solidFill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it-IT" dirty="0">
                    <a:solidFill>
                      <a:srgbClr val="000000"/>
                    </a:solidFill>
                  </a:rPr>
                  <a:t> assigns a high probability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𝑟𝑒𝑎𝑙</m:t>
                        </m:r>
                      </m:sub>
                    </m:sSub>
                    <m:r>
                      <a:rPr lang="it-IT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and low probability to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𝑓𝑎𝑘𝑒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1" algn="just"/>
                <a:endParaRPr lang="it-IT" dirty="0">
                  <a:solidFill>
                    <a:srgbClr val="000000"/>
                  </a:solidFill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accent2">
                        <a:lumMod val="50000"/>
                      </a:schemeClr>
                    </a:solidFill>
                  </a:rPr>
                  <a:t>G</a:t>
                </a:r>
                <a:r>
                  <a:rPr lang="it-IT" dirty="0">
                    <a:solidFill>
                      <a:srgbClr val="000000"/>
                    </a:solidFill>
                  </a:rPr>
                  <a:t> aims to maximize the probability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𝑓𝑎𝑘𝑒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 being classified as real.</a:t>
                </a:r>
              </a:p>
              <a:p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344186"/>
                <a:ext cx="4572000" cy="4751814"/>
              </a:xfrm>
              <a:prstGeom prst="rect">
                <a:avLst/>
              </a:prstGeom>
              <a:blipFill>
                <a:blip r:embed="rId6"/>
                <a:stretch>
                  <a:fillRect l="-800" t="-770" r="-10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1936211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8">
            <a:extLst>
              <a:ext uri="{FF2B5EF4-FFF2-40B4-BE49-F238E27FC236}">
                <a16:creationId xmlns:a16="http://schemas.microsoft.com/office/drawing/2014/main" id="{9B92CB66-C4C7-4309-9757-D107303F6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7382"/>
            <a:ext cx="623313" cy="457200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7788205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Semi-</a:t>
            </a:r>
            <a:r>
              <a:rPr lang="it-IT" sz="2800" b="1" dirty="0" err="1">
                <a:solidFill>
                  <a:schemeClr val="accent2">
                    <a:lumMod val="50000"/>
                  </a:schemeClr>
                </a:solidFill>
              </a:rPr>
              <a:t>Supervised</a:t>
            </a:r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 GAN</a:t>
            </a:r>
          </a:p>
        </p:txBody>
      </p:sp>
      <p:pic>
        <p:nvPicPr>
          <p:cNvPr id="39" name="Picture 38" descr="C:\Users\vrotau\AppData\Local\Microsoft\Windows\Temporary Internet Files\Content.Outlook\F63QQJKZ\RSiM logo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21" y="988166"/>
            <a:ext cx="2254036" cy="4525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86200" y="1066800"/>
                <a:ext cx="4572000" cy="436869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 algn="just">
                  <a:lnSpc>
                    <a:spcPct val="120000"/>
                  </a:lnSpc>
                  <a:spcBef>
                    <a:spcPts val="24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dirty="0">
                    <a:solidFill>
                      <a:srgbClr val="000000"/>
                    </a:solidFill>
                  </a:rPr>
                  <a:t>In </a:t>
                </a:r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Semi-Supervised GAN </a:t>
                </a:r>
                <a:r>
                  <a:rPr lang="it-IT" sz="1600" dirty="0">
                    <a:solidFill>
                      <a:srgbClr val="000000"/>
                    </a:solidFill>
                  </a:rPr>
                  <a:t>(</a:t>
                </a:r>
                <a:r>
                  <a:rPr lang="it-IT" sz="1600" b="1" dirty="0">
                    <a:solidFill>
                      <a:srgbClr val="000000"/>
                    </a:solidFill>
                  </a:rPr>
                  <a:t>SS-GAN</a:t>
                </a:r>
                <a:r>
                  <a:rPr lang="it-IT" sz="1600" dirty="0">
                    <a:solidFill>
                      <a:srgbClr val="000000"/>
                    </a:solidFill>
                  </a:rPr>
                  <a:t>) the </a:t>
                </a:r>
                <a:r>
                  <a:rPr lang="it-IT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it-IT" sz="1600" dirty="0">
                    <a:solidFill>
                      <a:srgbClr val="000000"/>
                    </a:solidFill>
                  </a:rPr>
                  <a:t> is also asked to predict the class labels of annotated training samples.</a:t>
                </a:r>
              </a:p>
              <a:p>
                <a:pPr marL="285750" indent="-285750" algn="just">
                  <a:spcBef>
                    <a:spcPts val="18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i="1" dirty="0">
                    <a:solidFill>
                      <a:srgbClr val="000000"/>
                    </a:solidFill>
                  </a:rPr>
                  <a:t>K </a:t>
                </a:r>
                <a:r>
                  <a:rPr lang="it-IT" sz="1600" dirty="0">
                    <a:solidFill>
                      <a:srgbClr val="000000"/>
                    </a:solidFill>
                  </a:rPr>
                  <a:t>additonal neurons are added to the output of </a:t>
                </a:r>
                <a:r>
                  <a:rPr lang="it-IT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it-IT" sz="1600" dirty="0">
                    <a:solidFill>
                      <a:srgbClr val="000000"/>
                    </a:solidFill>
                  </a:rPr>
                  <a:t>, one per target class.</a:t>
                </a:r>
              </a:p>
              <a:p>
                <a:pPr marL="285750" indent="-285750" algn="just">
                  <a:spcBef>
                    <a:spcPts val="18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dirty="0">
                    <a:solidFill>
                      <a:srgbClr val="000000"/>
                    </a:solidFill>
                  </a:rPr>
                  <a:t>The </a:t>
                </a:r>
                <a:r>
                  <a:rPr lang="it-IT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it-IT" sz="1600" b="1" dirty="0">
                    <a:solidFill>
                      <a:srgbClr val="000000"/>
                    </a:solidFill>
                  </a:rPr>
                  <a:t> </a:t>
                </a:r>
                <a:r>
                  <a:rPr lang="it-IT" sz="1600" dirty="0">
                    <a:solidFill>
                      <a:srgbClr val="000000"/>
                    </a:solidFill>
                  </a:rPr>
                  <a:t>has now </a:t>
                </a:r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(</a:t>
                </a:r>
                <a:r>
                  <a:rPr lang="it-IT" sz="1600" i="1" dirty="0">
                    <a:solidFill>
                      <a:schemeClr val="accent2">
                        <a:lumMod val="50000"/>
                      </a:schemeClr>
                    </a:solidFill>
                  </a:rPr>
                  <a:t>K</a:t>
                </a:r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+1) logits </a:t>
                </a:r>
                <a:r>
                  <a:rPr lang="it-IT" sz="1600" dirty="0">
                    <a:solidFill>
                      <a:srgbClr val="000000"/>
                    </a:solidFill>
                  </a:rPr>
                  <a:t>for </a:t>
                </a:r>
                <a:r>
                  <a:rPr lang="it-IT" sz="1600" i="1" dirty="0">
                    <a:solidFill>
                      <a:srgbClr val="000000"/>
                    </a:solidFill>
                  </a:rPr>
                  <a:t>K </a:t>
                </a:r>
                <a:r>
                  <a:rPr lang="it-IT" sz="1600" dirty="0">
                    <a:solidFill>
                      <a:srgbClr val="000000"/>
                    </a:solidFill>
                  </a:rPr>
                  <a:t>real classes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it-IT" sz="1600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𝐾</m:t>
                        </m:r>
                        <m:r>
                          <a:rPr lang="it-IT" sz="1600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+1)</m:t>
                        </m:r>
                      </m:e>
                      <m:sup>
                        <m:r>
                          <a:rPr lang="it-IT" sz="1600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it-IT" sz="1600" b="1" dirty="0">
                    <a:solidFill>
                      <a:srgbClr val="000000"/>
                    </a:solidFill>
                  </a:rPr>
                  <a:t> </a:t>
                </a:r>
                <a:r>
                  <a:rPr lang="it-IT" sz="1600" dirty="0">
                    <a:solidFill>
                      <a:srgbClr val="000000"/>
                    </a:solidFill>
                  </a:rPr>
                  <a:t>class being the fake class.</a:t>
                </a:r>
                <a:endParaRPr lang="it-IT" sz="1600" b="1" dirty="0">
                  <a:solidFill>
                    <a:srgbClr val="000000"/>
                  </a:solidFill>
                </a:endParaRPr>
              </a:p>
              <a:p>
                <a:pPr marL="285750" indent="-285750" algn="just">
                  <a:spcBef>
                    <a:spcPts val="18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dirty="0">
                    <a:solidFill>
                      <a:srgbClr val="000000"/>
                    </a:solidFill>
                  </a:rPr>
                  <a:t>The networks are optimized with </a:t>
                </a:r>
                <a:r>
                  <a:rPr lang="it-IT" sz="1600" i="1" dirty="0">
                    <a:solidFill>
                      <a:srgbClr val="000000"/>
                    </a:solidFill>
                  </a:rPr>
                  <a:t>adversarial </a:t>
                </a:r>
                <a:r>
                  <a:rPr lang="it-IT" sz="1600" dirty="0">
                    <a:solidFill>
                      <a:srgbClr val="000000"/>
                    </a:solidFill>
                  </a:rPr>
                  <a:t>loss alongside the </a:t>
                </a:r>
                <a:r>
                  <a:rPr lang="it-IT" sz="1600" i="1" dirty="0">
                    <a:solidFill>
                      <a:schemeClr val="accent2">
                        <a:lumMod val="50000"/>
                      </a:schemeClr>
                    </a:solidFill>
                  </a:rPr>
                  <a:t>cross-entropy</a:t>
                </a:r>
                <a:r>
                  <a:rPr lang="it-IT" sz="1600" i="1" dirty="0">
                    <a:solidFill>
                      <a:srgbClr val="000000"/>
                    </a:solidFill>
                  </a:rPr>
                  <a:t> </a:t>
                </a:r>
                <a:r>
                  <a:rPr lang="it-IT" sz="1600" dirty="0">
                    <a:solidFill>
                      <a:srgbClr val="000000"/>
                    </a:solidFill>
                  </a:rPr>
                  <a:t>loss for the labeled samples.</a:t>
                </a:r>
              </a:p>
              <a:p>
                <a:pPr marL="285750" indent="-285750" algn="just">
                  <a:spcBef>
                    <a:spcPts val="18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dirty="0">
                    <a:solidFill>
                      <a:srgbClr val="000000"/>
                    </a:solidFill>
                  </a:rPr>
                  <a:t>Through training, </a:t>
                </a:r>
                <a:r>
                  <a:rPr lang="it-IT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it-IT" sz="1600" dirty="0">
                    <a:solidFill>
                      <a:srgbClr val="000000"/>
                    </a:solidFill>
                  </a:rPr>
                  <a:t> learns to </a:t>
                </a:r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infer</a:t>
                </a:r>
                <a:r>
                  <a:rPr lang="it-IT" sz="1600" dirty="0">
                    <a:solidFill>
                      <a:srgbClr val="000000"/>
                    </a:solidFill>
                  </a:rPr>
                  <a:t> the labels of unlabeled training samples from the small subset of labeled samples.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066800"/>
                <a:ext cx="4572000" cy="4368696"/>
              </a:xfrm>
              <a:prstGeom prst="rect">
                <a:avLst/>
              </a:prstGeom>
              <a:blipFill>
                <a:blip r:embed="rId6"/>
                <a:stretch>
                  <a:fillRect l="-533" r="-667" b="-8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48059" y="5867922"/>
            <a:ext cx="8439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Salimans, Tim, et al. "Improved techniques for training GANs," </a:t>
            </a:r>
            <a:r>
              <a:rPr lang="it-IT" sz="1400" i="1" dirty="0">
                <a:solidFill>
                  <a:schemeClr val="accent2">
                    <a:lumMod val="50000"/>
                  </a:schemeClr>
                </a:solidFill>
              </a:rPr>
              <a:t>Advances in Neural Information Processing Systems</a:t>
            </a:r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. 2016.</a:t>
            </a:r>
          </a:p>
        </p:txBody>
      </p:sp>
      <p:sp>
        <p:nvSpPr>
          <p:cNvPr id="11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325881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12794" y="1019091"/>
            <a:ext cx="8382000" cy="830997"/>
          </a:xfrm>
          <a:prstGeom prst="rect">
            <a:avLst/>
          </a:prstGeom>
          <a:ln cmpd="thickThin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</a:rPr>
              <a:t>Remote sensing (RS) images are a rich information source for monitoring the Earth surface, e.g., for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climate change analysis, urban area studies, forestry applications, risk and damage assessment, water quality assessment, crop monitoring.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76343" y="2579821"/>
            <a:ext cx="2996082" cy="2999720"/>
            <a:chOff x="76200" y="3510290"/>
            <a:chExt cx="2996082" cy="2999720"/>
          </a:xfrm>
        </p:grpSpPr>
        <p:sp>
          <p:nvSpPr>
            <p:cNvPr id="48" name="Rectangle 99"/>
            <p:cNvSpPr/>
            <p:nvPr/>
          </p:nvSpPr>
          <p:spPr>
            <a:xfrm>
              <a:off x="788666" y="3510290"/>
              <a:ext cx="22836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+mn-lt"/>
                  <a:cs typeface="+mn-cs"/>
                </a:rPr>
                <a:t>ESA’s Sentinel-1 </a:t>
              </a:r>
            </a:p>
            <a:p>
              <a:pPr algn="ctr"/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+mn-lt"/>
                  <a:cs typeface="+mn-cs"/>
                </a:rPr>
                <a:t>(SAR)</a:t>
              </a:r>
              <a:endPara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0" name="Rectangle 99"/>
            <p:cNvSpPr/>
            <p:nvPr/>
          </p:nvSpPr>
          <p:spPr>
            <a:xfrm>
              <a:off x="76200" y="6248400"/>
              <a:ext cx="244778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100" dirty="0">
                  <a:solidFill>
                    <a:srgbClr val="000000"/>
                  </a:solidFill>
                  <a:latin typeface="+mn-lt"/>
                  <a:cs typeface="+mn-cs"/>
                </a:rPr>
                <a:t>Fort McMurray, Canada-24/06/2016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92" y="4189810"/>
              <a:ext cx="1444797" cy="1440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95" y="4503600"/>
              <a:ext cx="1428808" cy="1440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0" y="4772400"/>
              <a:ext cx="1524473" cy="1476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2345289" y="2533866"/>
            <a:ext cx="3688680" cy="3039568"/>
            <a:chOff x="5557190" y="3470442"/>
            <a:chExt cx="3688680" cy="3039568"/>
          </a:xfrm>
        </p:grpSpPr>
        <p:sp>
          <p:nvSpPr>
            <p:cNvPr id="49" name="Rectangle 99"/>
            <p:cNvSpPr/>
            <p:nvPr/>
          </p:nvSpPr>
          <p:spPr>
            <a:xfrm>
              <a:off x="6357498" y="3470442"/>
              <a:ext cx="28883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+mn-lt"/>
                  <a:cs typeface="+mn-cs"/>
                </a:rPr>
                <a:t>ESA’s Sentinel-2 </a:t>
              </a:r>
            </a:p>
            <a:p>
              <a:pPr algn="ctr"/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+mn-lt"/>
                  <a:cs typeface="+mn-cs"/>
                </a:rPr>
                <a:t>(Multispectral)</a:t>
              </a:r>
              <a:endPara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Rectangle 99"/>
            <p:cNvSpPr/>
            <p:nvPr/>
          </p:nvSpPr>
          <p:spPr>
            <a:xfrm>
              <a:off x="5557190" y="6248400"/>
              <a:ext cx="31296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100" dirty="0">
                  <a:solidFill>
                    <a:srgbClr val="000000"/>
                  </a:solidFill>
                  <a:latin typeface="+mn-lt"/>
                  <a:cs typeface="+mn-cs"/>
                </a:rPr>
                <a:t>Brussels, Belgium-08/09/2016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54" y="3199051"/>
            <a:ext cx="2520420" cy="2160000"/>
          </a:xfrm>
          <a:prstGeom prst="rect">
            <a:avLst/>
          </a:prstGeom>
        </p:spPr>
      </p:pic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7788205" cy="563562"/>
          </a:xfrm>
        </p:spPr>
        <p:txBody>
          <a:bodyPr/>
          <a:lstStyle/>
          <a:p>
            <a:pPr algn="l"/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sp>
        <p:nvSpPr>
          <p:cNvPr id="23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79F98A-CF59-4655-92BF-4658FE1D7534}"/>
              </a:ext>
            </a:extLst>
          </p:cNvPr>
          <p:cNvSpPr/>
          <p:nvPr/>
        </p:nvSpPr>
        <p:spPr>
          <a:xfrm>
            <a:off x="6023635" y="5681990"/>
            <a:ext cx="28727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000000"/>
                </a:solidFill>
              </a:rPr>
              <a:t>Ankara, Turkey-15/08/2015</a:t>
            </a:r>
          </a:p>
        </p:txBody>
      </p:sp>
      <p:sp>
        <p:nvSpPr>
          <p:cNvPr id="31" name="Rectangle 99"/>
          <p:cNvSpPr/>
          <p:nvPr/>
        </p:nvSpPr>
        <p:spPr>
          <a:xfrm>
            <a:off x="6043613" y="1894021"/>
            <a:ext cx="28883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NASA’s EO-1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</a:rPr>
              <a:t>Hyperspctral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it-IT" sz="1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841" y="2477990"/>
            <a:ext cx="2382726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 err="1">
                <a:solidFill>
                  <a:schemeClr val="accent2">
                    <a:lumMod val="50000"/>
                  </a:schemeClr>
                </a:solidFill>
              </a:rPr>
              <a:t>Our</a:t>
            </a:r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 Semantic-Fusion GAN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7" y="1219200"/>
            <a:ext cx="3754760" cy="45365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76750" y="1905000"/>
            <a:ext cx="4572000" cy="276998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b="1" dirty="0">
                <a:solidFill>
                  <a:srgbClr val="000000"/>
                </a:solidFill>
              </a:rPr>
              <a:t>Main idea</a:t>
            </a:r>
            <a:r>
              <a:rPr lang="it-IT" sz="1600" dirty="0">
                <a:solidFill>
                  <a:srgbClr val="000000"/>
                </a:solidFill>
              </a:rPr>
              <a:t>: 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</a:rPr>
              <a:t>Enrich image representation</a:t>
            </a:r>
            <a:r>
              <a:rPr lang="it-IT" sz="1600" dirty="0">
                <a:solidFill>
                  <a:srgbClr val="000000"/>
                </a:solidFill>
              </a:rPr>
              <a:t> fed to </a:t>
            </a:r>
            <a:r>
              <a:rPr lang="it-IT" sz="1600" b="1" dirty="0">
                <a:solidFill>
                  <a:srgbClr val="000000"/>
                </a:solidFill>
              </a:rPr>
              <a:t>D </a:t>
            </a:r>
            <a:r>
              <a:rPr lang="it-IT" sz="1600" dirty="0">
                <a:solidFill>
                  <a:srgbClr val="000000"/>
                </a:solidFill>
              </a:rPr>
              <a:t>using visual semantics.</a:t>
            </a: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</a:rPr>
              <a:t>An 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</a:rPr>
              <a:t>external network </a:t>
            </a:r>
            <a:r>
              <a:rPr lang="it-IT" sz="1600" dirty="0">
                <a:solidFill>
                  <a:srgbClr val="000000"/>
                </a:solidFill>
              </a:rPr>
              <a:t>is used to extract </a:t>
            </a:r>
            <a:r>
              <a:rPr lang="it-IT" sz="1600" i="1" dirty="0">
                <a:solidFill>
                  <a:srgbClr val="000000"/>
                </a:solidFill>
              </a:rPr>
              <a:t>generic</a:t>
            </a:r>
            <a:r>
              <a:rPr lang="it-IT" sz="1600" dirty="0">
                <a:solidFill>
                  <a:srgbClr val="000000"/>
                </a:solidFill>
              </a:rPr>
              <a:t> visual information from the satellite images.</a:t>
            </a: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</a:rPr>
              <a:t>Intuitively, the high-level feature representation of the input from the external ‘</a:t>
            </a:r>
            <a:r>
              <a:rPr lang="it-IT" sz="1600" i="1" dirty="0">
                <a:solidFill>
                  <a:srgbClr val="000000"/>
                </a:solidFill>
              </a:rPr>
              <a:t>channel</a:t>
            </a:r>
            <a:r>
              <a:rPr lang="it-IT" sz="1600" dirty="0">
                <a:solidFill>
                  <a:srgbClr val="000000"/>
                </a:solidFill>
              </a:rPr>
              <a:t>’ allows the </a:t>
            </a:r>
            <a:r>
              <a:rPr lang="it-IT" sz="1600" b="1" dirty="0">
                <a:solidFill>
                  <a:srgbClr val="000000"/>
                </a:solidFill>
              </a:rPr>
              <a:t>D</a:t>
            </a:r>
            <a:r>
              <a:rPr lang="it-IT" sz="1600" dirty="0">
                <a:solidFill>
                  <a:srgbClr val="000000"/>
                </a:solidFill>
              </a:rPr>
              <a:t> to learn a more robust classifier.</a:t>
            </a:r>
          </a:p>
        </p:txBody>
      </p:sp>
      <p:sp>
        <p:nvSpPr>
          <p:cNvPr id="10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88441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Our Semantic-Fusion GAN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7" y="1219200"/>
            <a:ext cx="3754760" cy="4536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476750" y="1905000"/>
                <a:ext cx="4572000" cy="33634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 algn="just"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dirty="0">
                    <a:solidFill>
                      <a:srgbClr val="000000"/>
                    </a:solidFill>
                  </a:rPr>
                  <a:t>The main novelty lies in the architecture of </a:t>
                </a:r>
                <a:r>
                  <a:rPr lang="it-IT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it-IT" sz="1600" dirty="0">
                    <a:solidFill>
                      <a:srgbClr val="000000"/>
                    </a:solidFill>
                  </a:rPr>
                  <a:t>, while </a:t>
                </a:r>
                <a:r>
                  <a:rPr lang="it-IT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G</a:t>
                </a:r>
                <a:r>
                  <a:rPr lang="it-IT" sz="1600" dirty="0">
                    <a:solidFill>
                      <a:srgbClr val="000000"/>
                    </a:solidFill>
                  </a:rPr>
                  <a:t> remains unchanged.</a:t>
                </a:r>
              </a:p>
              <a:p>
                <a:pPr marL="285750" indent="-285750" algn="just"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b="1" dirty="0">
                    <a:solidFill>
                      <a:srgbClr val="000000"/>
                    </a:solidFill>
                  </a:rPr>
                  <a:t>D</a:t>
                </a:r>
                <a:r>
                  <a:rPr lang="it-IT" sz="1600" dirty="0">
                    <a:solidFill>
                      <a:srgbClr val="000000"/>
                    </a:solidFill>
                  </a:rPr>
                  <a:t> has access to:</a:t>
                </a:r>
              </a:p>
              <a:p>
                <a:pPr marL="742950" lvl="1" indent="-285750" algn="just"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𝑟𝑒𝑎𝑙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000000"/>
                    </a:solidFill>
                  </a:rPr>
                  <a:t> (labeled or unlabeled)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𝑓𝑎𝑘𝑒</m:t>
                        </m:r>
                      </m:sub>
                    </m:sSub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it-IT" sz="1600" dirty="0">
                  <a:solidFill>
                    <a:srgbClr val="000000"/>
                  </a:solidFill>
                </a:endParaRPr>
              </a:p>
              <a:p>
                <a:pPr marL="742950" lvl="1" indent="-285750" algn="just"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dirty="0">
                    <a:solidFill>
                      <a:srgbClr val="000000"/>
                    </a:solidFill>
                  </a:rPr>
                  <a:t>the semantic representation s(.)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𝑟𝑒𝑎𝑙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𝑓𝑎𝑘𝑒</m:t>
                        </m:r>
                      </m:sub>
                    </m:sSub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it-IT" sz="1600" dirty="0">
                  <a:solidFill>
                    <a:srgbClr val="000000"/>
                  </a:solidFill>
                </a:endParaRPr>
              </a:p>
              <a:p>
                <a:pPr marL="285750" indent="-285750" algn="just"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dirty="0">
                    <a:solidFill>
                      <a:srgbClr val="000000"/>
                    </a:solidFill>
                  </a:rPr>
                  <a:t>s(.) is obtained using a pre-trained deep network (Inception Net).</a:t>
                </a:r>
              </a:p>
              <a:p>
                <a:pPr marL="285750" indent="-285750" algn="just"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it-IT" sz="1600" dirty="0">
                    <a:solidFill>
                      <a:srgbClr val="000000"/>
                    </a:solidFill>
                  </a:rPr>
                  <a:t>Similar to SS-GAN, </a:t>
                </a:r>
                <a:r>
                  <a:rPr lang="it-IT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it-IT" sz="1600" dirty="0">
                    <a:solidFill>
                      <a:srgbClr val="000000"/>
                    </a:solidFill>
                  </a:rPr>
                  <a:t> also outputs a probability distribution over (</a:t>
                </a:r>
                <a:r>
                  <a:rPr lang="it-IT" sz="1600" i="1" dirty="0">
                    <a:solidFill>
                      <a:srgbClr val="000000"/>
                    </a:solidFill>
                  </a:rPr>
                  <a:t>K</a:t>
                </a:r>
                <a:r>
                  <a:rPr lang="it-IT" sz="1600" dirty="0">
                    <a:solidFill>
                      <a:srgbClr val="000000"/>
                    </a:solidFill>
                  </a:rPr>
                  <a:t>+1) classes.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1905000"/>
                <a:ext cx="4572000" cy="3363485"/>
              </a:xfrm>
              <a:prstGeom prst="rect">
                <a:avLst/>
              </a:prstGeom>
              <a:blipFill>
                <a:blip r:embed="rId7"/>
                <a:stretch>
                  <a:fillRect l="-533" t="-544" r="-800" b="-14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960" y="5906263"/>
            <a:ext cx="8509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S. Roy, E. Sangineto, B. Demir, N. Sebe, "Semantic-Fusion GANs for Semi-Supervised Satellite Image Classification", International Conference on Image Processing, Athens, Greece, 2018.</a:t>
            </a:r>
          </a:p>
        </p:txBody>
      </p:sp>
    </p:spTree>
    <p:extLst>
      <p:ext uri="{BB962C8B-B14F-4D97-AF65-F5344CB8AC3E}">
        <p14:creationId xmlns:p14="http://schemas.microsoft.com/office/powerpoint/2010/main" val="1685233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Discriminator Architecture of SF-GAN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1" y="1348073"/>
            <a:ext cx="8280920" cy="48543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2225" y="115135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05278" y="3320889"/>
                <a:ext cx="1976783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rgbClr val="002060"/>
                    </a:solidFill>
                  </a:rPr>
                  <a:t>s(.) </a:t>
                </a:r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are the activations from </a:t>
                </a:r>
              </a:p>
              <a:p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the last but one layer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𝑀𝑖𝑥𝑒𝑑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7</m:t>
                        </m:r>
                        <m:r>
                          <a:rPr lang="it-IT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it-IT" sz="1600" b="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  <a:p>
                <a:r>
                  <a:rPr lang="it-IT" sz="1600" b="0" dirty="0">
                    <a:solidFill>
                      <a:schemeClr val="accent2">
                        <a:lumMod val="50000"/>
                      </a:schemeClr>
                    </a:solidFill>
                  </a:rPr>
                  <a:t>of </a:t>
                </a:r>
                <a:r>
                  <a:rPr lang="it-IT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Inception Net</a:t>
                </a:r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 having </a:t>
                </a:r>
              </a:p>
              <a:p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</a:rPr>
                      <m:t>×8×2048</m:t>
                    </m:r>
                  </m:oMath>
                </a14:m>
                <a:r>
                  <a:rPr lang="it-IT" sz="1600" b="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  <a:p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f</a:t>
                </a:r>
                <a:r>
                  <a:rPr lang="it-IT" sz="1600" b="0" dirty="0">
                    <a:solidFill>
                      <a:schemeClr val="accent2">
                        <a:lumMod val="50000"/>
                      </a:schemeClr>
                    </a:solidFill>
                  </a:rPr>
                  <a:t>eature </a:t>
                </a:r>
                <a:r>
                  <a:rPr lang="it-IT" sz="1600" dirty="0">
                    <a:solidFill>
                      <a:schemeClr val="accent2">
                        <a:lumMod val="50000"/>
                      </a:schemeClr>
                    </a:solidFill>
                  </a:rPr>
                  <a:t>maps.</a:t>
                </a:r>
                <a:endParaRPr lang="it-IT" sz="1600" b="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278" y="3320889"/>
                <a:ext cx="1976783" cy="2339102"/>
              </a:xfrm>
              <a:prstGeom prst="rect">
                <a:avLst/>
              </a:prstGeom>
              <a:blipFill>
                <a:blip r:embed="rId7"/>
                <a:stretch>
                  <a:fillRect l="-1543" t="-78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Elbow Connector 11"/>
          <p:cNvCxnSpPr/>
          <p:nvPr/>
        </p:nvCxnSpPr>
        <p:spPr>
          <a:xfrm rot="5400000">
            <a:off x="7556363" y="2600809"/>
            <a:ext cx="864096" cy="576064"/>
          </a:xfrm>
          <a:prstGeom prst="bentConnector3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3123336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Objective Formulation of SF-GAN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1828800"/>
                <a:ext cx="7696200" cy="2812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ü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) be the activation values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𝑀𝑖𝑥𝑒𝑑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) of Inception Net corresponding to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ü"/>
                </a:pPr>
                <a:endParaRPr lang="it-IT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it-IT" dirty="0">
                  <a:solidFill>
                    <a:srgbClr val="000000"/>
                  </a:solidFill>
                  <a:latin typeface="+mj-lt"/>
                </a:endParaRPr>
              </a:p>
              <a:p>
                <a:pPr marL="285750" indent="-285750" algn="just">
                  <a:spcBef>
                    <a:spcPts val="2400"/>
                  </a:spcBef>
                  <a:buFont typeface="Wingdings" panose="05000000000000000000" pitchFamily="2" charset="2"/>
                  <a:buChar char="ü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The </a:t>
                </a:r>
                <a:r>
                  <a:rPr lang="it-IT" dirty="0" err="1">
                    <a:solidFill>
                      <a:srgbClr val="000000"/>
                    </a:solidFill>
                    <a:latin typeface="+mj-lt"/>
                  </a:rPr>
                  <a:t>probability</a:t>
                </a: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 of a sample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it-IT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being assigned to one of </a:t>
                </a:r>
                <a:r>
                  <a:rPr lang="it-IT" i="1" dirty="0">
                    <a:solidFill>
                      <a:srgbClr val="000000"/>
                    </a:solidFill>
                    <a:latin typeface="+mj-lt"/>
                  </a:rPr>
                  <a:t>K </a:t>
                </a: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real classes is provided through a softmax based assignment: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endChr m:val="|"/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, 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𝑠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))= 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  <m:sup/>
                              </m:sSubSup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acc>
                                <m:accPr>
                                  <m:chr m:val="́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=1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́"/>
                                          <m:ctrlPr>
                                            <a:rPr lang="it-IT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sub>
                                  </m:sSub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8800"/>
                <a:ext cx="7696200" cy="2812116"/>
              </a:xfrm>
              <a:prstGeom prst="rect">
                <a:avLst/>
              </a:prstGeom>
              <a:blipFill>
                <a:blip r:embed="rId7"/>
                <a:stretch>
                  <a:fillRect l="-555" t="-1085" r="-6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2830573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Objective Formulation of SF-GAN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3731" y="1507703"/>
                <a:ext cx="7848600" cy="4177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solidFill>
                      <a:srgbClr val="000000"/>
                    </a:solidFill>
                  </a:rPr>
                  <a:t>The </a:t>
                </a:r>
                <a:r>
                  <a:rPr lang="it-IT" b="1" dirty="0">
                    <a:solidFill>
                      <a:srgbClr val="000000"/>
                    </a:solidFill>
                  </a:rPr>
                  <a:t>D</a:t>
                </a:r>
                <a:r>
                  <a:rPr lang="it-IT" dirty="0">
                    <a:solidFill>
                      <a:srgbClr val="000000"/>
                    </a:solidFill>
                  </a:rPr>
                  <a:t> loss is split into two parts:</a:t>
                </a:r>
              </a:p>
              <a:p>
                <a:endParaRPr lang="it-IT" dirty="0">
                  <a:solidFill>
                    <a:srgbClr val="000000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it-IT" i="1">
                        <a:solidFill>
                          <a:srgbClr val="000000"/>
                        </a:solidFill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𝑠𝑢𝑝</m:t>
                        </m:r>
                      </m:sub>
                    </m:sSub>
                    <m:r>
                      <a:rPr lang="it-IT" i="1">
                        <a:solidFill>
                          <a:srgbClr val="000000"/>
                        </a:solidFill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𝑢𝑛𝑠𝑢𝑝</m:t>
                        </m:r>
                      </m:sub>
                    </m:sSub>
                    <m:r>
                      <a:rPr lang="it-IT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where,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𝑠𝑢𝑝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000000"/>
                    </a:solidFill>
                  </a:rPr>
                  <a:t> =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𝔼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∼ </m:t>
                        </m:r>
                        <m:sSub>
                          <m:sSubPr>
                            <m:ctrlP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𝑑𝑎𝑡𝑎</m:t>
                            </m:r>
                          </m:sub>
                        </m:s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sub>
                    </m:sSub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[</m:t>
                    </m:r>
                    <m:r>
                      <m:rPr>
                        <m:sty m:val="p"/>
                      </m:rPr>
                      <a:rPr lang="it-IT" sz="1600">
                        <a:solidFill>
                          <a:srgbClr val="000000"/>
                        </a:solidFill>
                        <a:latin typeface="Cambria Math"/>
                      </a:rPr>
                      <m:t>log</m:t>
                    </m:r>
                    <m:d>
                      <m:d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ctrlP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e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it-IT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&lt;</m:t>
                            </m:r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𝐾</m:t>
                            </m:r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+1</m:t>
                            </m:r>
                          </m:e>
                        </m:d>
                      </m:e>
                    </m:d>
                    <m:r>
                      <a:rPr lang="it-IT" sz="1600">
                        <a:solidFill>
                          <a:srgbClr val="000000"/>
                        </a:solidFill>
                        <a:latin typeface="Cambria Math"/>
                      </a:rPr>
                      <m:t>]</m:t>
                    </m:r>
                  </m:oMath>
                </a14:m>
                <a:endParaRPr lang="it-IT" sz="16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it-IT" sz="160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it-IT" sz="1600" dirty="0">
                    <a:solidFill>
                      <a:srgbClr val="000000"/>
                    </a:solidFill>
                  </a:rPr>
                  <a:t>and</a:t>
                </a:r>
              </a:p>
              <a:p>
                <a:pPr marL="0" indent="0">
                  <a:buNone/>
                </a:pPr>
                <a:endParaRPr lang="it-IT" sz="1600" dirty="0">
                  <a:solidFill>
                    <a:srgbClr val="000000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𝑢𝑛𝑠𝑢𝑝</m:t>
                        </m:r>
                      </m:sub>
                    </m:sSub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=− 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𝔼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∼ </m:t>
                        </m:r>
                        <m:sSub>
                          <m:sSubPr>
                            <m:ctrlP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𝑑𝑎𝑡𝑎</m:t>
                            </m:r>
                          </m:sub>
                        </m:sSub>
                        <m:d>
                          <m:dPr>
                            <m:ctrlP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d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16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it-IT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𝐷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=</m:t>
                                    </m:r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𝐾</m:t>
                                    </m:r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+1</m:t>
                                    </m:r>
                                  </m:e>
                                  <m:e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it-IT" sz="16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it-IT" sz="1600" dirty="0">
                    <a:solidFill>
                      <a:srgbClr val="000000"/>
                    </a:solidFill>
                  </a:rPr>
                  <a:t> (real)</a:t>
                </a:r>
              </a:p>
              <a:p>
                <a:pPr marL="0" indent="0" algn="ctr">
                  <a:buNone/>
                </a:pPr>
                <a:endParaRPr lang="it-IT" sz="1600" dirty="0">
                  <a:solidFill>
                    <a:srgbClr val="000000"/>
                  </a:solidFill>
                </a:endParaRPr>
              </a:p>
              <a:p>
                <a:pPr marL="0" indent="0" algn="ctr">
                  <a:buNone/>
                </a:pPr>
                <a:r>
                  <a:rPr lang="it-IT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>
                        <a:solidFill>
                          <a:srgbClr val="000000"/>
                        </a:solidFill>
                        <a:latin typeface="Cambria Math"/>
                      </a:rPr>
                      <m:t>                 − 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𝔼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𝑧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∼ </m:t>
                        </m:r>
                        <m:sSub>
                          <m:sSubPr>
                            <m:ctrlP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𝑧</m:t>
                            </m:r>
                          </m:sub>
                        </m:s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𝑧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sub>
                    </m:sSub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[</m:t>
                    </m:r>
                    <m:r>
                      <m:rPr>
                        <m:sty m:val="p"/>
                      </m:rPr>
                      <a:rPr lang="it-IT" sz="1600">
                        <a:solidFill>
                          <a:srgbClr val="000000"/>
                        </a:solidFill>
                        <a:latin typeface="Cambria Math"/>
                      </a:rPr>
                      <m:t>log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⁡(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𝑦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𝐾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+1|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d>
                      <m:d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𝑠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𝑧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/>
                      </a:rPr>
                      <m:t>))))]</m:t>
                    </m:r>
                  </m:oMath>
                </a14:m>
                <a:r>
                  <a:rPr lang="it-IT" sz="1600" dirty="0">
                    <a:solidFill>
                      <a:srgbClr val="000000"/>
                    </a:solidFill>
                  </a:rPr>
                  <a:t> (fake)</a:t>
                </a:r>
              </a:p>
              <a:p>
                <a:pPr>
                  <a:spcBef>
                    <a:spcPts val="2400"/>
                  </a:spcBef>
                </a:pPr>
                <a:r>
                  <a:rPr lang="it-IT" sz="1600" dirty="0">
                    <a:solidFill>
                      <a:srgbClr val="000000"/>
                    </a:solidFill>
                  </a:rPr>
                  <a:t>The </a:t>
                </a:r>
                <a:r>
                  <a:rPr lang="it-IT" sz="1600" b="1" dirty="0">
                    <a:solidFill>
                      <a:srgbClr val="000000"/>
                    </a:solidFill>
                  </a:rPr>
                  <a:t>G</a:t>
                </a:r>
                <a:r>
                  <a:rPr lang="it-IT" sz="1600" dirty="0">
                    <a:solidFill>
                      <a:srgbClr val="000000"/>
                    </a:solidFill>
                  </a:rPr>
                  <a:t> loss is the feature matching loss:</a:t>
                </a:r>
              </a:p>
              <a:p>
                <a:pPr>
                  <a:spcBef>
                    <a:spcPts val="2400"/>
                  </a:spcBef>
                </a:pPr>
                <a:endParaRPr lang="it-IT" sz="1600" dirty="0">
                  <a:solidFill>
                    <a:srgbClr val="000000"/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𝑮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||</m:t>
                          </m:r>
                          <m:sSub>
                            <m:sSubPr>
                              <m:ctrlP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∼ 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h</m:t>
                          </m:r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∼ 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</m:d>
                            </m:sub>
                          </m:sSub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)))</m:t>
                          </m:r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||</m:t>
                          </m:r>
                        </m:e>
                        <m:sub/>
                        <m:sup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it-IT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31" y="1507703"/>
                <a:ext cx="7848600" cy="4177490"/>
              </a:xfrm>
              <a:prstGeom prst="rect">
                <a:avLst/>
              </a:prstGeom>
              <a:blipFill>
                <a:blip r:embed="rId6"/>
                <a:stretch>
                  <a:fillRect l="-699" t="-7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2284102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Dataset Description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66700" y="1135063"/>
            <a:ext cx="8445500" cy="903287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chemeClr val="tx2"/>
              </a:buClr>
              <a:defRPr/>
            </a:pPr>
            <a:r>
              <a:rPr lang="en-US" altLang="it-IT" sz="1600" b="1" dirty="0">
                <a:solidFill>
                  <a:schemeClr val="accent2">
                    <a:lumMod val="50000"/>
                  </a:schemeClr>
                </a:solidFill>
              </a:rPr>
              <a:t>Archive: </a:t>
            </a:r>
            <a:r>
              <a:rPr lang="en-US" altLang="it-IT" sz="1600" dirty="0" err="1">
                <a:solidFill>
                  <a:srgbClr val="000000"/>
                </a:solidFill>
              </a:rPr>
              <a:t>EuroSAT</a:t>
            </a:r>
            <a:r>
              <a:rPr lang="en-US" altLang="it-IT" sz="1600" dirty="0">
                <a:solidFill>
                  <a:srgbClr val="000000"/>
                </a:solidFill>
              </a:rPr>
              <a:t> archive which consists of 27000 annotated Sentinel-2 RS images</a:t>
            </a:r>
            <a:endParaRPr lang="en-US" altLang="it-IT" dirty="0">
              <a:solidFill>
                <a:schemeClr val="tx2"/>
              </a:solidFill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n-US" altLang="it-IT" dirty="0">
              <a:solidFill>
                <a:schemeClr val="tx2"/>
              </a:solidFill>
            </a:endParaRPr>
          </a:p>
          <a:p>
            <a:pPr marL="0" indent="0" algn="just" eaLnBrk="1" hangingPunct="1">
              <a:buClr>
                <a:schemeClr val="tx2"/>
              </a:buClr>
              <a:defRPr/>
            </a:pPr>
            <a:endParaRPr lang="en-US" altLang="it-IT" sz="500" dirty="0">
              <a:solidFill>
                <a:schemeClr val="tx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1" y="2075881"/>
            <a:ext cx="7776864" cy="3341088"/>
          </a:xfrm>
          <a:prstGeom prst="rect">
            <a:avLst/>
          </a:prstGeom>
        </p:spPr>
      </p:pic>
      <p:sp>
        <p:nvSpPr>
          <p:cNvPr id="11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2725775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3"/>
          <p:cNvSpPr txBox="1">
            <a:spLocks/>
          </p:cNvSpPr>
          <p:nvPr/>
        </p:nvSpPr>
        <p:spPr bwMode="auto">
          <a:xfrm>
            <a:off x="212794" y="328223"/>
            <a:ext cx="8626406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sz="2800" b="1" kern="0" dirty="0">
                <a:solidFill>
                  <a:schemeClr val="accent2">
                    <a:lumMod val="50000"/>
                  </a:schemeClr>
                </a:solidFill>
              </a:rPr>
              <a:t>Design of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7200" y="1166843"/>
                <a:ext cx="8001000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27000 image patches are split into three sets: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21600 patches for training.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540 patches for validation.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4860 images for evaluation.</a:t>
                </a:r>
              </a:p>
              <a:p>
                <a:pPr lvl="1"/>
                <a:endParaRPr lang="it-IT" dirty="0">
                  <a:solidFill>
                    <a:srgbClr val="000000"/>
                  </a:solidFill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We simulate a scenario in which we have access to only a limited amount of labeled data </a:t>
                </a:r>
                <a:r>
                  <a:rPr lang="it-IT" i="1" dirty="0">
                    <a:solidFill>
                      <a:srgbClr val="000000"/>
                    </a:solidFill>
                    <a:latin typeface="+mj-lt"/>
                  </a:rPr>
                  <a:t>M</a:t>
                </a: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 (</a:t>
                </a:r>
                <a:r>
                  <a:rPr lang="it-IT" i="1" dirty="0">
                    <a:solidFill>
                      <a:srgbClr val="000000"/>
                    </a:solidFill>
                    <a:latin typeface="+mj-lt"/>
                  </a:rPr>
                  <a:t>M</a:t>
                </a: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 =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𝑙𝑎𝑏𝑒𝑙𝑒𝑑</m:t>
                        </m:r>
                      </m:sub>
                    </m:sSub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).</a:t>
                </a:r>
              </a:p>
              <a:p>
                <a:endParaRPr lang="it-IT" dirty="0">
                  <a:solidFill>
                    <a:srgbClr val="000000"/>
                  </a:solidFill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i="1" dirty="0">
                    <a:solidFill>
                      <a:srgbClr val="000000"/>
                    </a:solidFill>
                    <a:latin typeface="+mj-lt"/>
                  </a:rPr>
                  <a:t>M</a:t>
                </a: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 is varied between 100 and 21600.</a:t>
                </a:r>
              </a:p>
              <a:p>
                <a:endParaRPr lang="it-IT" dirty="0">
                  <a:solidFill>
                    <a:srgbClr val="000000"/>
                  </a:solidFill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Classification accuracy of SF-GAN is compared with:</a:t>
                </a:r>
              </a:p>
              <a:p>
                <a:endParaRPr lang="it-IT" dirty="0">
                  <a:solidFill>
                    <a:srgbClr val="000000"/>
                  </a:solidFill>
                  <a:latin typeface="+mj-lt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A Convolutional Neural Network (</a:t>
                </a:r>
                <a:r>
                  <a:rPr lang="it-IT" b="1" dirty="0">
                    <a:solidFill>
                      <a:srgbClr val="000000"/>
                    </a:solidFill>
                    <a:latin typeface="+mj-lt"/>
                  </a:rPr>
                  <a:t>CNN</a:t>
                </a: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) trained from scratch.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Inception Net with its final layer fine-tuned.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it-IT" dirty="0">
                    <a:solidFill>
                      <a:srgbClr val="000000"/>
                    </a:solidFill>
                    <a:latin typeface="+mj-lt"/>
                  </a:rPr>
                  <a:t>SS-GAN proposed by Salimans et al.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66843"/>
                <a:ext cx="8001000" cy="4247317"/>
              </a:xfrm>
              <a:prstGeom prst="rect">
                <a:avLst/>
              </a:prstGeom>
              <a:blipFill>
                <a:blip r:embed="rId6"/>
                <a:stretch>
                  <a:fillRect l="-457" t="-717" b="-12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423135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Experimental Results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067737"/>
              </p:ext>
            </p:extLst>
          </p:nvPr>
        </p:nvGraphicFramePr>
        <p:xfrm>
          <a:off x="381000" y="1813175"/>
          <a:ext cx="8153401" cy="3421070"/>
        </p:xfrm>
        <a:graphic>
          <a:graphicData uri="http://schemas.openxmlformats.org/drawingml/2006/table">
            <a:tbl>
              <a:tblPr firstRow="1" bandRow="1">
                <a:effectLst>
                  <a:outerShdw dist="50800" sx="1000" sy="1000" algn="ctr" rotWithShape="0">
                    <a:srgbClr val="FF0000"/>
                  </a:outerShdw>
                </a:effectLst>
                <a:tableStyleId>{5C22544A-7EE6-4342-B048-85BDC9FD1C3A}</a:tableStyleId>
              </a:tblPr>
              <a:tblGrid>
                <a:gridCol w="1750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2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471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Method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Training Regime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# of labels </a:t>
                      </a:r>
                      <a:r>
                        <a:rPr lang="it-IT" sz="1600" i="1" dirty="0">
                          <a:solidFill>
                            <a:srgbClr val="000000"/>
                          </a:solidFill>
                        </a:rPr>
                        <a:t>M</a:t>
                      </a:r>
                      <a:r>
                        <a:rPr lang="it-IT" sz="1600" i="1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it-IT" sz="1600" i="0" baseline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43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6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CNN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(from scratch)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Supervised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29.3%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46.1%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59.0%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03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Inception Net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(fine-tuned)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 err="1">
                          <a:solidFill>
                            <a:srgbClr val="000000"/>
                          </a:solidFill>
                        </a:rPr>
                        <a:t>Supervised</a:t>
                      </a:r>
                      <a:endParaRPr lang="it-IT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63.9%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84.6%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87.9%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3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SS-GAN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Semi-</a:t>
                      </a:r>
                    </a:p>
                    <a:p>
                      <a:pPr algn="ctr"/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Supervised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63.0%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75.8%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78.3%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332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err="1">
                          <a:solidFill>
                            <a:srgbClr val="000000"/>
                          </a:solidFill>
                        </a:rPr>
                        <a:t>Our</a:t>
                      </a:r>
                      <a:endParaRPr lang="it-IT" sz="1600" b="1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it-IT" sz="1600" b="1" dirty="0">
                          <a:solidFill>
                            <a:srgbClr val="000000"/>
                          </a:solidFill>
                        </a:rPr>
                        <a:t>SF-GAN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0000"/>
                          </a:solidFill>
                        </a:rPr>
                        <a:t>Semi-</a:t>
                      </a:r>
                    </a:p>
                    <a:p>
                      <a:pPr algn="ctr"/>
                      <a:r>
                        <a:rPr lang="it-IT" sz="1600" b="1" dirty="0">
                          <a:solidFill>
                            <a:srgbClr val="000000"/>
                          </a:solidFill>
                        </a:rPr>
                        <a:t>Supervised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</a:rPr>
                        <a:t>68.6%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</a:rPr>
                        <a:t>86.1%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</a:rPr>
                        <a:t>89.0%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359698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Experimental Results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2794" y="5943111"/>
            <a:ext cx="7818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</a:rPr>
              <a:t>Classwise classification </a:t>
            </a:r>
            <a:r>
              <a:rPr lang="it-IT" sz="1600" dirty="0" err="1">
                <a:solidFill>
                  <a:srgbClr val="000000"/>
                </a:solidFill>
              </a:rPr>
              <a:t>accuracy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obtained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when</a:t>
            </a:r>
            <a:r>
              <a:rPr lang="it-IT" sz="1600" dirty="0">
                <a:solidFill>
                  <a:srgbClr val="000000"/>
                </a:solidFill>
              </a:rPr>
              <a:t> M=100.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7CB2FA-2917-4D23-91CF-5257D0144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37" y="923925"/>
            <a:ext cx="8620125" cy="5010150"/>
          </a:xfrm>
          <a:prstGeom prst="rect">
            <a:avLst/>
          </a:prstGeom>
        </p:spPr>
      </p:pic>
      <p:sp>
        <p:nvSpPr>
          <p:cNvPr id="9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3696868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626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Experimental Results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2794" y="5943111"/>
            <a:ext cx="7818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Validation accuracy over different training epochs with M = 100</a:t>
            </a:r>
            <a:r>
              <a:rPr lang="it-IT" sz="1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8" y="1167448"/>
            <a:ext cx="6734688" cy="4500000"/>
          </a:xfrm>
          <a:prstGeom prst="rect">
            <a:avLst/>
          </a:prstGeom>
        </p:spPr>
      </p:pic>
      <p:sp>
        <p:nvSpPr>
          <p:cNvPr id="12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18292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7049"/>
            <a:ext cx="3549831" cy="256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-1166404" y="2411432"/>
            <a:ext cx="3020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Agricultural monitoring in Spain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52" y="1187049"/>
            <a:ext cx="3467948" cy="256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3229151" y="2297933"/>
            <a:ext cx="2888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Icebreaker event in Antarctica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12795" y="328223"/>
            <a:ext cx="7391400" cy="563562"/>
          </a:xfrm>
        </p:spPr>
        <p:txBody>
          <a:bodyPr/>
          <a:lstStyle/>
          <a:p>
            <a:pPr algn="l"/>
            <a:r>
              <a:rPr lang="fr-FR" sz="3600" b="1" dirty="0" err="1">
                <a:solidFill>
                  <a:schemeClr val="accent2">
                    <a:lumMod val="50000"/>
                  </a:schemeClr>
                </a:solidFill>
              </a:rPr>
              <a:t>Space</a:t>
            </a:r>
            <a:r>
              <a:rPr lang="fr-FR" sz="3600" b="1" dirty="0">
                <a:solidFill>
                  <a:schemeClr val="accent2">
                    <a:lumMod val="50000"/>
                  </a:schemeClr>
                </a:solidFill>
              </a:rPr>
              <a:t> Renaissance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14924"/>
            <a:ext cx="3612127" cy="2743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-969490" y="5179260"/>
            <a:ext cx="26672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Retreat of the Aral Sea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04195" y="731640"/>
            <a:ext cx="1410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Copyright: ESA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52" y="4003963"/>
            <a:ext cx="3251201" cy="2743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6200000">
            <a:off x="4057038" y="5206287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Mayon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lava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245406" cy="56356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Existing Benchmark Archives in Remote Sensing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151274"/>
              </p:ext>
            </p:extLst>
          </p:nvPr>
        </p:nvGraphicFramePr>
        <p:xfrm>
          <a:off x="304800" y="1752600"/>
          <a:ext cx="8404190" cy="294942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05101">
                  <a:extLst>
                    <a:ext uri="{9D8B030D-6E8A-4147-A177-3AD203B41FA5}">
                      <a16:colId xmlns:a16="http://schemas.microsoft.com/office/drawing/2014/main" val="836464260"/>
                    </a:ext>
                  </a:extLst>
                </a:gridCol>
                <a:gridCol w="1400698">
                  <a:extLst>
                    <a:ext uri="{9D8B030D-6E8A-4147-A177-3AD203B41FA5}">
                      <a16:colId xmlns:a16="http://schemas.microsoft.com/office/drawing/2014/main" val="3344714117"/>
                    </a:ext>
                  </a:extLst>
                </a:gridCol>
                <a:gridCol w="1536715">
                  <a:extLst>
                    <a:ext uri="{9D8B030D-6E8A-4147-A177-3AD203B41FA5}">
                      <a16:colId xmlns:a16="http://schemas.microsoft.com/office/drawing/2014/main" val="2355687120"/>
                    </a:ext>
                  </a:extLst>
                </a:gridCol>
                <a:gridCol w="1442963">
                  <a:extLst>
                    <a:ext uri="{9D8B030D-6E8A-4147-A177-3AD203B41FA5}">
                      <a16:colId xmlns:a16="http://schemas.microsoft.com/office/drawing/2014/main" val="2789365454"/>
                    </a:ext>
                  </a:extLst>
                </a:gridCol>
                <a:gridCol w="1918713">
                  <a:extLst>
                    <a:ext uri="{9D8B030D-6E8A-4147-A177-3AD203B41FA5}">
                      <a16:colId xmlns:a16="http://schemas.microsoft.com/office/drawing/2014/main" val="32464986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Name</a:t>
                      </a:r>
                      <a:endParaRPr lang="de-DE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# of classes</a:t>
                      </a:r>
                      <a:endParaRPr lang="de-DE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# of images</a:t>
                      </a:r>
                      <a:endParaRPr lang="de-DE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Image Size</a:t>
                      </a:r>
                      <a:endParaRPr lang="de-DE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Spatial Resolution</a:t>
                      </a:r>
                      <a:endParaRPr lang="de-DE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194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</a:rPr>
                        <a:t>UCMerced</a:t>
                      </a:r>
                      <a:endParaRPr lang="de-DE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2100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256 x 256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30cm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001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</a:rPr>
                        <a:t>AID</a:t>
                      </a:r>
                      <a:endParaRPr lang="de-DE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</a:rPr>
                        <a:t>10000</a:t>
                      </a:r>
                      <a:endParaRPr lang="de-DE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600 x 600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8 m to 0.5 m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206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WHU-RS19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</a:rPr>
                        <a:t>1005</a:t>
                      </a:r>
                      <a:endParaRPr lang="de-DE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600 x 600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up to 0.5 m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19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SIRI-WHU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2400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2 m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387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RSSCN7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2800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400 x 400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variations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217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RSC11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1232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512 x 512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0.2m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876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</a:rPr>
                        <a:t>NWPU-RESISC45</a:t>
                      </a:r>
                      <a:endParaRPr lang="de-DE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</a:rPr>
                        <a:t>31500</a:t>
                      </a:r>
                      <a:endParaRPr lang="de-DE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</a:rPr>
                        <a:t>256 x 256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30 m to 0.2 m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873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</a:rPr>
                        <a:t>EuroSat</a:t>
                      </a:r>
                      <a:endParaRPr lang="de-DE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</a:rPr>
                        <a:t>27000</a:t>
                      </a:r>
                      <a:endParaRPr lang="de-DE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</a:rPr>
                        <a:t>64 x 64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</a:rPr>
                        <a:t>10m to 60 m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899672"/>
                  </a:ext>
                </a:extLst>
              </a:tr>
            </a:tbl>
          </a:graphicData>
        </a:graphic>
      </p:graphicFrame>
      <p:sp>
        <p:nvSpPr>
          <p:cNvPr id="10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2289046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26174" y="1017110"/>
            <a:ext cx="8915400" cy="563562"/>
          </a:xfrm>
        </p:spPr>
        <p:txBody>
          <a:bodyPr/>
          <a:lstStyle/>
          <a:p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BigEarthNET: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A NEW LARGE-SCALE </a:t>
            </a:r>
            <a:b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SENTINEL-2 BENCHMARK ARCHIVE </a:t>
            </a:r>
            <a:endParaRPr lang="it-IT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pic>
        <p:nvPicPr>
          <p:cNvPr id="32" name="Picture 31" descr="C:\Users\vrotau\AppData\Local\Microsoft\Windows\Temporary Internet Files\Content.Outlook\F63QQJKZ\RSiM logo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773121" cy="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174" y="1885539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archive, named </a:t>
            </a:r>
            <a:r>
              <a:rPr lang="en-US" dirty="0" err="1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BigEarthNet</a:t>
            </a:r>
            <a:r>
              <a:rPr lang="en-US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consists of 590,326 Sentinel-2 image patches that are accompanied by multiple annotations.</a:t>
            </a:r>
            <a:endParaRPr lang="de-DE" dirty="0"/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457200" y="5310842"/>
            <a:ext cx="8915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kern="0" dirty="0">
                <a:solidFill>
                  <a:schemeClr val="accent2">
                    <a:lumMod val="50000"/>
                  </a:schemeClr>
                </a:solidFill>
              </a:rPr>
              <a:t>Coming Soon Online!</a:t>
            </a:r>
            <a:endParaRPr lang="it-IT" sz="2800" b="1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0" y="2633167"/>
            <a:ext cx="11430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89" y="2631579"/>
            <a:ext cx="11430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-110" r="-110" b="-110"/>
          <a:stretch>
            <a:fillRect/>
          </a:stretch>
        </p:blipFill>
        <p:spPr bwMode="auto">
          <a:xfrm>
            <a:off x="1894572" y="2633167"/>
            <a:ext cx="1141412" cy="1141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-110" r="-110" b="-110"/>
          <a:stretch>
            <a:fillRect/>
          </a:stretch>
        </p:blipFill>
        <p:spPr bwMode="auto">
          <a:xfrm>
            <a:off x="4595870" y="2637618"/>
            <a:ext cx="1141412" cy="1141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-110" r="-110" b="-110"/>
          <a:stretch>
            <a:fillRect/>
          </a:stretch>
        </p:blipFill>
        <p:spPr bwMode="auto">
          <a:xfrm>
            <a:off x="7307199" y="2631579"/>
            <a:ext cx="1141412" cy="1141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-110" r="-110" b="-110"/>
          <a:stretch>
            <a:fillRect/>
          </a:stretch>
        </p:blipFill>
        <p:spPr bwMode="auto">
          <a:xfrm>
            <a:off x="5939863" y="2633167"/>
            <a:ext cx="1141412" cy="1141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-110" r="-110" b="-110"/>
          <a:stretch>
            <a:fillRect/>
          </a:stretch>
        </p:blipFill>
        <p:spPr bwMode="auto">
          <a:xfrm>
            <a:off x="3256194" y="3960695"/>
            <a:ext cx="1141412" cy="1141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-110" r="-110" b="-110"/>
          <a:stretch>
            <a:fillRect/>
          </a:stretch>
        </p:blipFill>
        <p:spPr bwMode="auto">
          <a:xfrm>
            <a:off x="4593285" y="3992350"/>
            <a:ext cx="1141412" cy="1141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-110" r="-110" b="-110"/>
          <a:stretch>
            <a:fillRect/>
          </a:stretch>
        </p:blipFill>
        <p:spPr bwMode="auto">
          <a:xfrm>
            <a:off x="5972819" y="4007049"/>
            <a:ext cx="1141412" cy="1141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4" y="4046454"/>
            <a:ext cx="2958235" cy="6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99" y="3965593"/>
            <a:ext cx="1292190" cy="1296000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 bwMode="auto">
          <a:xfrm>
            <a:off x="24610" y="4698031"/>
            <a:ext cx="33147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kern="0" dirty="0">
                <a:solidFill>
                  <a:schemeClr val="accent2">
                    <a:lumMod val="50000"/>
                  </a:schemeClr>
                </a:solidFill>
              </a:rPr>
              <a:t>http://bigearth.eu/</a:t>
            </a:r>
            <a:endParaRPr lang="it-IT" sz="2800" b="1" kern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9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7078"/>
            <a:ext cx="623313" cy="457200"/>
          </a:xfrm>
          <a:prstGeom prst="rect">
            <a:avLst/>
          </a:prstGeom>
        </p:spPr>
      </p:pic>
      <p:sp>
        <p:nvSpPr>
          <p:cNvPr id="17" name="Rettangolo 54"/>
          <p:cNvSpPr>
            <a:spLocks noChangeArrowheads="1"/>
          </p:cNvSpPr>
          <p:nvPr/>
        </p:nvSpPr>
        <p:spPr bwMode="auto">
          <a:xfrm>
            <a:off x="636588" y="1817687"/>
            <a:ext cx="1836737" cy="1727200"/>
          </a:xfrm>
          <a:prstGeom prst="rect">
            <a:avLst/>
          </a:prstGeom>
          <a:noFill/>
          <a:ln w="25400" algn="ctr">
            <a:solidFill>
              <a:schemeClr val="accent2">
                <a:lumMod val="50000"/>
              </a:schemeClr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r-TR" altLang="en-US">
              <a:solidFill>
                <a:srgbClr val="000000"/>
              </a:solidFill>
            </a:endParaRPr>
          </a:p>
        </p:txBody>
      </p:sp>
      <p:sp>
        <p:nvSpPr>
          <p:cNvPr id="19" name="Text Box 139"/>
          <p:cNvSpPr txBox="1">
            <a:spLocks noChangeArrowheads="1"/>
          </p:cNvSpPr>
          <p:nvPr/>
        </p:nvSpPr>
        <p:spPr bwMode="auto">
          <a:xfrm>
            <a:off x="930275" y="3544887"/>
            <a:ext cx="1319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</a:rPr>
              <a:t>Image Archive</a:t>
            </a:r>
            <a:endParaRPr lang="en-US" altLang="en-US" sz="1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AutoShape 47"/>
          <p:cNvSpPr>
            <a:spLocks noChangeArrowheads="1"/>
          </p:cNvSpPr>
          <p:nvPr/>
        </p:nvSpPr>
        <p:spPr bwMode="auto">
          <a:xfrm>
            <a:off x="838200" y="1924049"/>
            <a:ext cx="1169988" cy="1014413"/>
          </a:xfrm>
          <a:prstGeom prst="can">
            <a:avLst>
              <a:gd name="adj" fmla="val 25000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tIns="0" bIns="0" anchor="ctr" upright="1"/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Data Archive</a:t>
            </a:r>
            <a:endParaRPr lang="it-IT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1" name="AutoShape 48"/>
          <p:cNvSpPr>
            <a:spLocks noChangeArrowheads="1"/>
          </p:cNvSpPr>
          <p:nvPr/>
        </p:nvSpPr>
        <p:spPr bwMode="auto">
          <a:xfrm>
            <a:off x="1392238" y="2638424"/>
            <a:ext cx="876300" cy="619125"/>
          </a:xfrm>
          <a:prstGeom prst="can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tIns="0" bIns="0" anchor="ctr" upright="1"/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AUX</a:t>
            </a:r>
            <a:endParaRPr lang="it-IT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851150" y="2122487"/>
            <a:ext cx="1641475" cy="7747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Feature Extraction</a:t>
            </a:r>
          </a:p>
        </p:txBody>
      </p:sp>
      <p:cxnSp>
        <p:nvCxnSpPr>
          <p:cNvPr id="25" name="Straight Arrow Connector 23"/>
          <p:cNvCxnSpPr>
            <a:cxnSpLocks noChangeShapeType="1"/>
          </p:cNvCxnSpPr>
          <p:nvPr/>
        </p:nvCxnSpPr>
        <p:spPr bwMode="auto">
          <a:xfrm flipV="1">
            <a:off x="2473325" y="2536824"/>
            <a:ext cx="377825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24"/>
          <p:cNvCxnSpPr>
            <a:cxnSpLocks noChangeShapeType="1"/>
          </p:cNvCxnSpPr>
          <p:nvPr/>
        </p:nvCxnSpPr>
        <p:spPr bwMode="auto">
          <a:xfrm rot="5400000">
            <a:off x="2552701" y="2157411"/>
            <a:ext cx="360362" cy="1839913"/>
          </a:xfrm>
          <a:prstGeom prst="bentConnector3">
            <a:avLst>
              <a:gd name="adj1" fmla="val 163491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6302015" y="2077085"/>
            <a:ext cx="2559050" cy="841375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chemeClr val="accent2">
                    <a:lumMod val="50000"/>
                  </a:schemeClr>
                </a:solidFill>
              </a:rPr>
              <a:t>RS Image Classification</a:t>
            </a:r>
            <a:r>
              <a:rPr lang="en-US" altLang="en-US" sz="1400" dirty="0">
                <a:solidFill>
                  <a:srgbClr val="000000"/>
                </a:solidFill>
              </a:rPr>
              <a:t>/Search/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</a:rPr>
              <a:t>Retrieval </a:t>
            </a:r>
          </a:p>
        </p:txBody>
      </p: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7620000" y="2918460"/>
            <a:ext cx="0" cy="36512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 Box 139"/>
          <p:cNvSpPr txBox="1">
            <a:spLocks noChangeArrowheads="1"/>
          </p:cNvSpPr>
          <p:nvPr/>
        </p:nvSpPr>
        <p:spPr bwMode="auto">
          <a:xfrm>
            <a:off x="4085129" y="2550920"/>
            <a:ext cx="26071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</a:rPr>
              <a:t>Image features</a:t>
            </a:r>
            <a:endParaRPr lang="en-US" alt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37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169205" cy="563562"/>
          </a:xfrm>
        </p:spPr>
        <p:txBody>
          <a:bodyPr/>
          <a:lstStyle/>
          <a:p>
            <a:pPr algn="l"/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Knowledge Discovery in RS Archives 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38" name="Straight Arrow Connector 23"/>
          <p:cNvCxnSpPr>
            <a:cxnSpLocks noChangeShapeType="1"/>
          </p:cNvCxnSpPr>
          <p:nvPr/>
        </p:nvCxnSpPr>
        <p:spPr bwMode="auto">
          <a:xfrm flipV="1">
            <a:off x="4492624" y="2536824"/>
            <a:ext cx="1800000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Rectangle 44"/>
          <p:cNvSpPr/>
          <p:nvPr/>
        </p:nvSpPr>
        <p:spPr>
          <a:xfrm>
            <a:off x="4415244" y="4631657"/>
            <a:ext cx="23342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discontinuous urban fabric, </a:t>
            </a:r>
          </a:p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port areas, green urban areas, </a:t>
            </a:r>
          </a:p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vineyards, broad-leaved forest, </a:t>
            </a:r>
          </a:p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water courses, water bodies</a:t>
            </a:r>
            <a:endParaRPr lang="de-DE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596202" y="4580102"/>
            <a:ext cx="1745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t-IT" sz="1200" dirty="0">
                <a:solidFill>
                  <a:schemeClr val="accent2">
                    <a:lumMod val="50000"/>
                  </a:schemeClr>
                </a:solidFill>
              </a:rPr>
              <a:t>non-irrigated arable land, fruit trees </a:t>
            </a:r>
          </a:p>
          <a:p>
            <a:pPr algn="ctr"/>
            <a:r>
              <a:rPr lang="en-US" altLang="it-IT" sz="1200" dirty="0">
                <a:solidFill>
                  <a:schemeClr val="accent2">
                    <a:lumMod val="50000"/>
                  </a:schemeClr>
                </a:solidFill>
              </a:rPr>
              <a:t>and berry plantations, </a:t>
            </a:r>
          </a:p>
          <a:p>
            <a:pPr algn="ctr"/>
            <a:r>
              <a:rPr lang="en-US" altLang="it-IT" sz="1200" dirty="0">
                <a:solidFill>
                  <a:schemeClr val="accent2">
                    <a:lumMod val="50000"/>
                  </a:schemeClr>
                </a:solidFill>
              </a:rPr>
              <a:t>pastures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 rot="16200000">
            <a:off x="8342128" y="3892183"/>
            <a:ext cx="0" cy="432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49" name="Picture 4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96" y="3614877"/>
            <a:ext cx="935990" cy="935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0" name="Picture 4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70" y="3608104"/>
            <a:ext cx="935990" cy="935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9532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32000" y="1219200"/>
            <a:ext cx="8280000" cy="504000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marL="285750" indent="-285750" algn="just">
              <a:buClrTx/>
              <a:buFont typeface="Wingdings" panose="05000000000000000000" pitchFamily="2" charset="2"/>
              <a:buChar char="ü"/>
            </a:pPr>
            <a:r>
              <a:rPr lang="en-US" kern="0" dirty="0">
                <a:solidFill>
                  <a:srgbClr val="000000"/>
                </a:solidFill>
              </a:rPr>
              <a:t>The performance of the knowledge discovery algorithms highly depends on the capability of the RS image features in characterizing the content of the images. </a:t>
            </a:r>
            <a:endParaRPr lang="it-IT" kern="0" dirty="0">
              <a:solidFill>
                <a:srgbClr val="000000"/>
              </a:solidFill>
            </a:endParaRPr>
          </a:p>
          <a:p>
            <a:pPr marL="285750" indent="-285750" algn="just">
              <a:buClrTx/>
              <a:buFont typeface="Wingdings" panose="05000000000000000000" pitchFamily="2" charset="2"/>
              <a:buChar char="ü"/>
            </a:pPr>
            <a:endParaRPr lang="it-IT" kern="0" dirty="0">
              <a:solidFill>
                <a:srgbClr val="000000"/>
              </a:solidFill>
            </a:endParaRPr>
          </a:p>
          <a:p>
            <a:pPr marL="285750" indent="-285750" algn="just">
              <a:buClrTx/>
              <a:buFont typeface="Wingdings" panose="05000000000000000000" pitchFamily="2" charset="2"/>
              <a:buChar char="ü"/>
            </a:pPr>
            <a:r>
              <a:rPr lang="en-US" kern="0" dirty="0">
                <a:solidFill>
                  <a:srgbClr val="000000"/>
                </a:solidFill>
              </a:rPr>
              <a:t>Global image representations are defined based on a set of local descriptors, such as: </a:t>
            </a:r>
          </a:p>
          <a:p>
            <a:pPr marL="1028700" lvl="1" algn="just">
              <a:buClrTx/>
            </a:pPr>
            <a:r>
              <a:rPr lang="en-US" kern="0" dirty="0">
                <a:solidFill>
                  <a:srgbClr val="000000"/>
                </a:solidFill>
              </a:rPr>
              <a:t>Scale Invariant Feature Transform (SIFT) models portions of image around the interest points; </a:t>
            </a:r>
          </a:p>
          <a:p>
            <a:pPr marL="1028700" lvl="1" algn="just">
              <a:buClrTx/>
            </a:pPr>
            <a:r>
              <a:rPr lang="en-US" kern="0" dirty="0">
                <a:solidFill>
                  <a:srgbClr val="000000"/>
                </a:solidFill>
              </a:rPr>
              <a:t>Local Binary Pattern (LBP); </a:t>
            </a:r>
          </a:p>
          <a:p>
            <a:pPr marL="1028700" lvl="1" algn="just">
              <a:buClrTx/>
            </a:pPr>
            <a:r>
              <a:rPr lang="en-US" kern="0" dirty="0">
                <a:solidFill>
                  <a:srgbClr val="000000"/>
                </a:solidFill>
              </a:rPr>
              <a:t>Local Phase Quantization (LPQ).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it-IT" kern="0" dirty="0">
              <a:solidFill>
                <a:srgbClr val="000000"/>
              </a:solidFill>
            </a:endParaRPr>
          </a:p>
          <a:p>
            <a:pPr marL="285750" indent="-285750" algn="just">
              <a:buClrTx/>
              <a:buFont typeface="Wingdings" panose="05000000000000000000" pitchFamily="2" charset="2"/>
              <a:buChar char="ü"/>
            </a:pPr>
            <a:r>
              <a:rPr lang="en-US" kern="0" dirty="0">
                <a:solidFill>
                  <a:srgbClr val="000000"/>
                </a:solidFill>
              </a:rPr>
              <a:t>To define the global image representations, the bag-of-visual-words representations of the local descriptors are considered</a:t>
            </a:r>
            <a:r>
              <a:rPr lang="it-IT" kern="0" dirty="0">
                <a:solidFill>
                  <a:srgbClr val="000000"/>
                </a:solidFill>
              </a:rPr>
              <a:t>.</a:t>
            </a:r>
          </a:p>
          <a:p>
            <a:pPr algn="just"/>
            <a:endParaRPr lang="en-US" kern="0" dirty="0">
              <a:solidFill>
                <a:srgbClr val="000000"/>
              </a:solidFill>
            </a:endParaRPr>
          </a:p>
          <a:p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8600" y="5462368"/>
            <a:ext cx="8153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rgbClr val="000000"/>
                </a:solidFill>
              </a:rPr>
              <a:t>[1]  P. </a:t>
            </a:r>
            <a:r>
              <a:rPr lang="en-US" sz="1100" dirty="0" err="1">
                <a:solidFill>
                  <a:srgbClr val="000000"/>
                </a:solidFill>
              </a:rPr>
              <a:t>Maheswary</a:t>
            </a:r>
            <a:r>
              <a:rPr lang="en-US" sz="1100" dirty="0">
                <a:solidFill>
                  <a:srgbClr val="000000"/>
                </a:solidFill>
              </a:rPr>
              <a:t> and N. Srivastava, “Retrieval of Remote Sensing Images Using </a:t>
            </a:r>
            <a:r>
              <a:rPr lang="en-US" sz="1100" dirty="0" err="1">
                <a:solidFill>
                  <a:srgbClr val="000000"/>
                </a:solidFill>
              </a:rPr>
              <a:t>Colour</a:t>
            </a:r>
            <a:r>
              <a:rPr lang="en-US" sz="1100" dirty="0">
                <a:solidFill>
                  <a:srgbClr val="000000"/>
                </a:solidFill>
              </a:rPr>
              <a:t> &amp; Texture Attribute,”                          IJCSIS Int. J. </a:t>
            </a:r>
            <a:r>
              <a:rPr lang="en-US" sz="1100" dirty="0" err="1">
                <a:solidFill>
                  <a:srgbClr val="000000"/>
                </a:solidFill>
              </a:rPr>
              <a:t>Comput</a:t>
            </a:r>
            <a:r>
              <a:rPr lang="en-US" sz="1100" dirty="0">
                <a:solidFill>
                  <a:srgbClr val="000000"/>
                </a:solidFill>
              </a:rPr>
              <a:t>. Sci. Inf. </a:t>
            </a:r>
            <a:r>
              <a:rPr lang="en-US" sz="1100" dirty="0" err="1">
                <a:solidFill>
                  <a:srgbClr val="000000"/>
                </a:solidFill>
              </a:rPr>
              <a:t>Secur</a:t>
            </a:r>
            <a:r>
              <a:rPr lang="en-US" sz="1100" dirty="0">
                <a:solidFill>
                  <a:srgbClr val="000000"/>
                </a:solidFill>
              </a:rPr>
              <a:t>., vol. 4, no. 2, pp. 1–5, 2009.</a:t>
            </a:r>
          </a:p>
          <a:p>
            <a:pPr algn="just"/>
            <a:r>
              <a:rPr lang="en-US" sz="1100" dirty="0">
                <a:solidFill>
                  <a:srgbClr val="000000"/>
                </a:solidFill>
              </a:rPr>
              <a:t>[2]  P. Hong, Q. Tian, and T. S. Huang, “Incorporate support vector machines to content-based image retrieval with relevant feedback,” in Proc. IEEE Int. Conf. Image Process., Vancouver, BC, Canada, 2000, pp. 750–753.</a:t>
            </a:r>
          </a:p>
          <a:p>
            <a:pPr algn="just"/>
            <a:r>
              <a:rPr lang="en-US" sz="1100" dirty="0">
                <a:solidFill>
                  <a:srgbClr val="000000"/>
                </a:solidFill>
              </a:rPr>
              <a:t>[3]  M. </a:t>
            </a:r>
            <a:r>
              <a:rPr lang="en-US" sz="1100" dirty="0" err="1">
                <a:solidFill>
                  <a:srgbClr val="000000"/>
                </a:solidFill>
              </a:rPr>
              <a:t>Musci</a:t>
            </a:r>
            <a:r>
              <a:rPr lang="en-US" sz="1100" dirty="0">
                <a:solidFill>
                  <a:srgbClr val="000000"/>
                </a:solidFill>
              </a:rPr>
              <a:t>, R. Q. </a:t>
            </a:r>
            <a:r>
              <a:rPr lang="en-US" sz="1100" dirty="0" err="1">
                <a:solidFill>
                  <a:srgbClr val="000000"/>
                </a:solidFill>
              </a:rPr>
              <a:t>Feitosa</a:t>
            </a:r>
            <a:r>
              <a:rPr lang="en-US" sz="1100" dirty="0">
                <a:solidFill>
                  <a:srgbClr val="000000"/>
                </a:solidFill>
              </a:rPr>
              <a:t>, G. A. O. P. Costa, M. </a:t>
            </a:r>
            <a:r>
              <a:rPr lang="en-US" sz="1100" dirty="0" err="1">
                <a:solidFill>
                  <a:srgbClr val="000000"/>
                </a:solidFill>
              </a:rPr>
              <a:t>Luiza</a:t>
            </a:r>
            <a:r>
              <a:rPr lang="en-US" sz="1100" dirty="0">
                <a:solidFill>
                  <a:srgbClr val="000000"/>
                </a:solidFill>
              </a:rPr>
              <a:t>, and F. </a:t>
            </a:r>
            <a:r>
              <a:rPr lang="en-US" sz="1100" dirty="0" err="1">
                <a:solidFill>
                  <a:srgbClr val="000000"/>
                </a:solidFill>
              </a:rPr>
              <a:t>Velloso</a:t>
            </a:r>
            <a:r>
              <a:rPr lang="en-US" sz="1100" dirty="0">
                <a:solidFill>
                  <a:srgbClr val="000000"/>
                </a:solidFill>
              </a:rPr>
              <a:t>, “Assessment of Binary Coding Techniques for Texture Characterization in Remote Sensing Imagery,” IEEE </a:t>
            </a:r>
            <a:r>
              <a:rPr lang="en-US" sz="1100" dirty="0" err="1">
                <a:solidFill>
                  <a:srgbClr val="000000"/>
                </a:solidFill>
              </a:rPr>
              <a:t>Geosci</a:t>
            </a:r>
            <a:r>
              <a:rPr lang="en-US" sz="1100" dirty="0">
                <a:solidFill>
                  <a:srgbClr val="000000"/>
                </a:solidFill>
              </a:rPr>
              <a:t>. Remote Sens. Lett., vol. 10, no. 6, pp. 1607–1611, 2013.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12794" y="328223"/>
            <a:ext cx="832160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b="1" kern="0" dirty="0">
                <a:solidFill>
                  <a:schemeClr val="accent2">
                    <a:lumMod val="50000"/>
                  </a:schemeClr>
                </a:solidFill>
              </a:rPr>
              <a:t>RS Image Descriptors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37749"/>
            <a:ext cx="623313" cy="457200"/>
          </a:xfrm>
          <a:prstGeom prst="rect">
            <a:avLst/>
          </a:prstGeom>
        </p:spPr>
      </p:pic>
      <p:sp>
        <p:nvSpPr>
          <p:cNvPr id="8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212794" y="319074"/>
            <a:ext cx="832160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b="1" kern="0" dirty="0">
                <a:solidFill>
                  <a:schemeClr val="accent2">
                    <a:lumMod val="50000"/>
                  </a:schemeClr>
                </a:solidFill>
              </a:rPr>
              <a:t>RS Image Descriptors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8600"/>
            <a:ext cx="6233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2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32000" y="1219200"/>
            <a:ext cx="8280000" cy="504000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marL="285750" indent="-285750" algn="just">
              <a:buClrTx/>
              <a:buFont typeface="Wingdings" panose="05000000000000000000" pitchFamily="2" charset="2"/>
              <a:buChar char="ü"/>
            </a:pPr>
            <a:r>
              <a:rPr lang="en-US" kern="0" dirty="0">
                <a:solidFill>
                  <a:srgbClr val="000000"/>
                </a:solidFill>
              </a:rPr>
              <a:t>Region-based Descriptors: These descriptors are obtained by segmenting the images and each segments are represented using various features such as:</a:t>
            </a:r>
          </a:p>
          <a:p>
            <a:pPr marL="1028700" lvl="1" algn="just">
              <a:buClr>
                <a:srgbClr val="000000"/>
              </a:buClr>
            </a:pPr>
            <a:r>
              <a:rPr lang="it-IT" kern="0" dirty="0">
                <a:solidFill>
                  <a:srgbClr val="000000"/>
                </a:solidFill>
              </a:rPr>
              <a:t>Intensity;</a:t>
            </a:r>
          </a:p>
          <a:p>
            <a:pPr marL="1028700" lvl="1" algn="just">
              <a:buClr>
                <a:srgbClr val="000000"/>
              </a:buClr>
            </a:pPr>
            <a:r>
              <a:rPr lang="it-IT" kern="0" dirty="0">
                <a:solidFill>
                  <a:srgbClr val="000000"/>
                </a:solidFill>
              </a:rPr>
              <a:t>Shape;</a:t>
            </a:r>
          </a:p>
          <a:p>
            <a:pPr marL="1028700" lvl="1" algn="just">
              <a:buClr>
                <a:srgbClr val="000000"/>
              </a:buClr>
            </a:pPr>
            <a:r>
              <a:rPr lang="it-IT" kern="0" dirty="0">
                <a:solidFill>
                  <a:srgbClr val="000000"/>
                </a:solidFill>
              </a:rPr>
              <a:t>Texture.</a:t>
            </a:r>
            <a:endParaRPr lang="en-US" kern="0" dirty="0">
              <a:solidFill>
                <a:srgbClr val="000000"/>
              </a:solidFill>
            </a:endParaRPr>
          </a:p>
          <a:p>
            <a:pPr algn="just"/>
            <a:endParaRPr lang="it-IT" kern="0" dirty="0">
              <a:solidFill>
                <a:srgbClr val="000000"/>
              </a:solidFill>
            </a:endParaRPr>
          </a:p>
          <a:p>
            <a:pPr marL="285750" indent="-285750" algn="just">
              <a:buClrTx/>
              <a:buFont typeface="Wingdings" panose="05000000000000000000" pitchFamily="2" charset="2"/>
              <a:buChar char="ü"/>
            </a:pPr>
            <a:r>
              <a:rPr lang="it-IT" kern="0" dirty="0">
                <a:solidFill>
                  <a:srgbClr val="000000"/>
                </a:solidFill>
              </a:rPr>
              <a:t>Hashing based image descriptors: Represent each image with binary code vectors.</a:t>
            </a:r>
            <a:endParaRPr lang="en-US" kern="0" dirty="0">
              <a:solidFill>
                <a:srgbClr val="000000"/>
              </a:solidFill>
            </a:endParaRPr>
          </a:p>
          <a:p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648200"/>
            <a:ext cx="8239125" cy="1384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0" indent="-4064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[1]	B. Chaudhuri, B. Demir, S. Member, and L. Bruzzone, “Region-Based Retrieval of Remote Sensing Images Using an Unsupervised Graph-Theoretic Approach,” vol. 13, no. 7, pp. 987–991, 2016.</a:t>
            </a:r>
          </a:p>
          <a:p>
            <a:pPr marL="406400" marR="0" indent="-4064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[2]	B. Demir and L. Bruzzone, “A Novel Active Learning Method in Relevance Feedback for Content-Based Remote Sensing Image Retrieval,” IEEE Trans. </a:t>
            </a:r>
            <a:r>
              <a:rPr lang="en-US" sz="1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Geosci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Remote Sens., vol. 53, no. 5, pp. 2323–2334, 2015.</a:t>
            </a:r>
          </a:p>
          <a:p>
            <a:pPr marL="406400" marR="0" indent="-4064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    B. Demir, L. Bruzzone, "Hashing Based Scalable Remote Sensing Image Search and Retrieval in Large Archives", IEEE Transactions on Geoscience and Remote Sensing, vol. 54, no.2, pp. 892-904, 2016.</a:t>
            </a:r>
            <a:endParaRPr lang="en-US" sz="11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212794" y="328223"/>
            <a:ext cx="832160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b="1" kern="0" dirty="0">
                <a:solidFill>
                  <a:schemeClr val="accent2">
                    <a:lumMod val="50000"/>
                  </a:schemeClr>
                </a:solidFill>
              </a:rPr>
              <a:t>RS Image Descriptors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37749"/>
            <a:ext cx="623313" cy="457200"/>
          </a:xfrm>
          <a:prstGeom prst="rect">
            <a:avLst/>
          </a:prstGeom>
        </p:spPr>
      </p:pic>
      <p:sp>
        <p:nvSpPr>
          <p:cNvPr id="11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392118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/>
          <p:cNvSpPr>
            <a:spLocks noChangeArrowheads="1"/>
          </p:cNvSpPr>
          <p:nvPr/>
        </p:nvSpPr>
        <p:spPr bwMode="auto">
          <a:xfrm>
            <a:off x="549275" y="5922963"/>
            <a:ext cx="823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40000"/>
              </a:spcBef>
              <a:buSzPct val="120000"/>
            </a:pPr>
            <a:r>
              <a:rPr lang="en-US" altLang="en-US" sz="1400" dirty="0">
                <a:solidFill>
                  <a:srgbClr val="000000"/>
                </a:solidFill>
              </a:rPr>
              <a:t>J. Yuan, D. Wang, R. Li, “Remote sensing image segmentation by combining spectral and texture features”, IEEE Transactions on Geoscience and Remote Sensing, vol. 52, no. 1, pp.16-24, Jan. 2014.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4025" y="1106488"/>
            <a:ext cx="8345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dirty="0">
                <a:solidFill>
                  <a:srgbClr val="000000"/>
                </a:solidFill>
              </a:rPr>
              <a:t>Spectral histograms model each pixel by considering marginal distributions of responses of a bank of filters based on three steps: 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ltGray">
          <a:xfrm>
            <a:off x="788988" y="2181225"/>
            <a:ext cx="474662" cy="70167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BABA95"/>
              </a:gs>
            </a:gsLst>
            <a:path path="rect">
              <a:fillToRect l="100000" t="100000"/>
            </a:path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eaLnBrk="0" hangingPunct="0"/>
            <a:r>
              <a:rPr lang="en-US" altLang="en-US" sz="1400" b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altLang="en-US" sz="1400" b="1" baseline="-2500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/>
            <a:endParaRPr lang="en-US" altLang="en-US" sz="1400" b="1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ltGray">
          <a:xfrm>
            <a:off x="4138613" y="2184400"/>
            <a:ext cx="474662" cy="70167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BABA95"/>
              </a:gs>
            </a:gsLst>
            <a:path path="rect">
              <a:fillToRect l="100000" t="100000"/>
            </a:path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eaLnBrk="0" hangingPunct="0"/>
            <a:endParaRPr lang="en-US" altLang="en-US" sz="1400" b="1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ltGray">
          <a:xfrm>
            <a:off x="2293938" y="2184400"/>
            <a:ext cx="474662" cy="70167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BABA95"/>
              </a:gs>
            </a:gsLst>
            <a:path path="rect">
              <a:fillToRect l="100000" t="100000"/>
            </a:path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1400" b="1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ltGray">
          <a:xfrm>
            <a:off x="5949950" y="2206625"/>
            <a:ext cx="474663" cy="70167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BABA95"/>
              </a:gs>
            </a:gsLst>
            <a:path path="rect">
              <a:fillToRect l="100000" t="100000"/>
            </a:path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1400" b="1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1" name="Object 3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353415"/>
              </p:ext>
            </p:extLst>
          </p:nvPr>
        </p:nvGraphicFramePr>
        <p:xfrm>
          <a:off x="2300288" y="2220913"/>
          <a:ext cx="266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5" name="Equation" r:id="rId3" imgW="266469" imgH="241091" progId="Equation.DSMT4">
                  <p:embed/>
                </p:oleObj>
              </mc:Choice>
              <mc:Fallback>
                <p:oleObj name="Equation" r:id="rId3" imgW="266469" imgH="241091" progId="Equation.DSMT4">
                  <p:embed/>
                  <p:pic>
                    <p:nvPicPr>
                      <p:cNvPr id="9226" name="Object 3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0288" y="2220913"/>
                        <a:ext cx="2667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881366"/>
              </p:ext>
            </p:extLst>
          </p:nvPr>
        </p:nvGraphicFramePr>
        <p:xfrm>
          <a:off x="5937250" y="2198688"/>
          <a:ext cx="28257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6" name="Equation" r:id="rId5" imgW="279400" imgH="190500" progId="Equation.DSMT4">
                  <p:embed/>
                </p:oleObj>
              </mc:Choice>
              <mc:Fallback>
                <p:oleObj name="Equation" r:id="rId5" imgW="279400" imgH="190500" progId="Equation.DSMT4">
                  <p:embed/>
                  <p:pic>
                    <p:nvPicPr>
                      <p:cNvPr id="9228" name="Object 3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0" y="2198688"/>
                        <a:ext cx="282575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AutoShape 354"/>
          <p:cNvCxnSpPr>
            <a:cxnSpLocks noChangeShapeType="1"/>
          </p:cNvCxnSpPr>
          <p:nvPr/>
        </p:nvCxnSpPr>
        <p:spPr bwMode="auto">
          <a:xfrm>
            <a:off x="2289938" y="4326763"/>
            <a:ext cx="8270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355"/>
          <p:cNvCxnSpPr>
            <a:cxnSpLocks noChangeShapeType="1"/>
          </p:cNvCxnSpPr>
          <p:nvPr/>
        </p:nvCxnSpPr>
        <p:spPr bwMode="auto">
          <a:xfrm flipV="1">
            <a:off x="2278063" y="3607625"/>
            <a:ext cx="3175" cy="7191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56"/>
          <p:cNvSpPr>
            <a:spLocks noChangeArrowheads="1"/>
          </p:cNvSpPr>
          <p:nvPr/>
        </p:nvSpPr>
        <p:spPr bwMode="auto">
          <a:xfrm>
            <a:off x="2272538" y="3856863"/>
            <a:ext cx="107950" cy="468312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" name="Rectangle 354"/>
          <p:cNvSpPr>
            <a:spLocks noChangeArrowheads="1"/>
          </p:cNvSpPr>
          <p:nvPr/>
        </p:nvSpPr>
        <p:spPr bwMode="auto">
          <a:xfrm>
            <a:off x="2216150" y="3027363"/>
            <a:ext cx="59277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1400" dirty="0">
                <a:solidFill>
                  <a:srgbClr val="000000"/>
                </a:solidFill>
              </a:rPr>
              <a:t>Step-2: Estimate local histograms of each sample at the </a:t>
            </a:r>
            <a:r>
              <a:rPr lang="en-US" altLang="en-US" sz="1400" i="1" dirty="0">
                <a:solidFill>
                  <a:srgbClr val="000000"/>
                </a:solidFill>
              </a:rPr>
              <a:t> j</a:t>
            </a:r>
            <a:r>
              <a:rPr lang="en-US" altLang="en-US" sz="1400" dirty="0">
                <a:solidFill>
                  <a:srgbClr val="000000"/>
                </a:solidFill>
              </a:rPr>
              <a:t>-</a:t>
            </a:r>
            <a:r>
              <a:rPr lang="en-US" altLang="en-US" sz="1400" dirty="0" err="1">
                <a:solidFill>
                  <a:srgbClr val="000000"/>
                </a:solidFill>
              </a:rPr>
              <a:t>th</a:t>
            </a:r>
            <a:r>
              <a:rPr lang="en-US" altLang="en-US" sz="1400" dirty="0">
                <a:solidFill>
                  <a:srgbClr val="000000"/>
                </a:solidFill>
              </a:rPr>
              <a:t> pixel location in images in a </a:t>
            </a:r>
            <a:r>
              <a:rPr lang="en-US" altLang="en-US" sz="1400" i="1" dirty="0" err="1">
                <a:solidFill>
                  <a:srgbClr val="000000"/>
                </a:solidFill>
              </a:rPr>
              <a:t>w</a:t>
            </a:r>
            <a:r>
              <a:rPr lang="en-US" altLang="en-US" sz="1400" dirty="0" err="1">
                <a:solidFill>
                  <a:srgbClr val="000000"/>
                </a:solidFill>
              </a:rPr>
              <a:t>×</a:t>
            </a:r>
            <a:r>
              <a:rPr lang="en-US" altLang="en-US" sz="1400" i="1" dirty="0" err="1">
                <a:solidFill>
                  <a:srgbClr val="000000"/>
                </a:solidFill>
              </a:rPr>
              <a:t>w</a:t>
            </a:r>
            <a:r>
              <a:rPr lang="en-US" altLang="en-US" sz="1400" dirty="0">
                <a:solidFill>
                  <a:srgbClr val="000000"/>
                </a:solidFill>
              </a:rPr>
              <a:t> window</a:t>
            </a:r>
            <a:endParaRPr lang="it-IT" altLang="en-US" sz="1400" dirty="0">
              <a:solidFill>
                <a:srgbClr val="000000"/>
              </a:solidFill>
            </a:endParaRPr>
          </a:p>
        </p:txBody>
      </p:sp>
      <p:sp>
        <p:nvSpPr>
          <p:cNvPr id="20" name="Rectangle 355"/>
          <p:cNvSpPr>
            <a:spLocks noChangeArrowheads="1"/>
          </p:cNvSpPr>
          <p:nvPr/>
        </p:nvSpPr>
        <p:spPr bwMode="auto">
          <a:xfrm>
            <a:off x="2184400" y="1814513"/>
            <a:ext cx="42354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</a:rPr>
              <a:t>Step-1: Apply a sequence of filters to the RS image</a:t>
            </a:r>
            <a:endParaRPr lang="it-IT" altLang="en-US" sz="1400">
              <a:solidFill>
                <a:srgbClr val="000000"/>
              </a:solidFill>
            </a:endParaRPr>
          </a:p>
        </p:txBody>
      </p:sp>
      <p:graphicFrame>
        <p:nvGraphicFramePr>
          <p:cNvPr id="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400422"/>
              </p:ext>
            </p:extLst>
          </p:nvPr>
        </p:nvGraphicFramePr>
        <p:xfrm>
          <a:off x="4124325" y="2192338"/>
          <a:ext cx="279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7" name="Equation" r:id="rId7" imgW="279279" imgH="241195" progId="Equation.DSMT4">
                  <p:embed/>
                </p:oleObj>
              </mc:Choice>
              <mc:Fallback>
                <p:oleObj name="Equation" r:id="rId7" imgW="279279" imgH="241195" progId="Equation.DSMT4">
                  <p:embed/>
                  <p:pic>
                    <p:nvPicPr>
                      <p:cNvPr id="925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325" y="2192338"/>
                        <a:ext cx="2794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356"/>
          <p:cNvSpPr>
            <a:spLocks noChangeArrowheads="1"/>
          </p:cNvSpPr>
          <p:nvPr/>
        </p:nvSpPr>
        <p:spPr bwMode="auto">
          <a:xfrm>
            <a:off x="2377313" y="4187825"/>
            <a:ext cx="107950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" name="Rectangle 356"/>
          <p:cNvSpPr>
            <a:spLocks noChangeArrowheads="1"/>
          </p:cNvSpPr>
          <p:nvPr/>
        </p:nvSpPr>
        <p:spPr bwMode="auto">
          <a:xfrm>
            <a:off x="2482088" y="4006850"/>
            <a:ext cx="107950" cy="3238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" name="Rectangle 356"/>
          <p:cNvSpPr>
            <a:spLocks noChangeArrowheads="1"/>
          </p:cNvSpPr>
          <p:nvPr/>
        </p:nvSpPr>
        <p:spPr bwMode="auto">
          <a:xfrm>
            <a:off x="2586863" y="3862388"/>
            <a:ext cx="107950" cy="468312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" name="Rectangle 356"/>
          <p:cNvSpPr>
            <a:spLocks noChangeArrowheads="1"/>
          </p:cNvSpPr>
          <p:nvPr/>
        </p:nvSpPr>
        <p:spPr bwMode="auto">
          <a:xfrm>
            <a:off x="2693225" y="4003675"/>
            <a:ext cx="107950" cy="325438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30" name="AutoShape 354"/>
          <p:cNvCxnSpPr>
            <a:cxnSpLocks noChangeShapeType="1"/>
          </p:cNvCxnSpPr>
          <p:nvPr/>
        </p:nvCxnSpPr>
        <p:spPr bwMode="auto">
          <a:xfrm>
            <a:off x="4187825" y="4313238"/>
            <a:ext cx="82708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355"/>
          <p:cNvCxnSpPr>
            <a:cxnSpLocks noChangeShapeType="1"/>
          </p:cNvCxnSpPr>
          <p:nvPr/>
        </p:nvCxnSpPr>
        <p:spPr bwMode="auto">
          <a:xfrm flipV="1">
            <a:off x="4187825" y="3592513"/>
            <a:ext cx="3175" cy="7207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56"/>
          <p:cNvSpPr>
            <a:spLocks noChangeArrowheads="1"/>
          </p:cNvSpPr>
          <p:nvPr/>
        </p:nvSpPr>
        <p:spPr bwMode="auto">
          <a:xfrm>
            <a:off x="4182300" y="4067938"/>
            <a:ext cx="107950" cy="252412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4" name="Rectangle 356"/>
          <p:cNvSpPr>
            <a:spLocks noChangeArrowheads="1"/>
          </p:cNvSpPr>
          <p:nvPr/>
        </p:nvSpPr>
        <p:spPr bwMode="auto">
          <a:xfrm>
            <a:off x="4287075" y="4171950"/>
            <a:ext cx="107950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" name="Rectangle 356"/>
          <p:cNvSpPr>
            <a:spLocks noChangeArrowheads="1"/>
          </p:cNvSpPr>
          <p:nvPr/>
        </p:nvSpPr>
        <p:spPr bwMode="auto">
          <a:xfrm>
            <a:off x="4391850" y="3991738"/>
            <a:ext cx="107950" cy="3254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" name="Rectangle 356"/>
          <p:cNvSpPr>
            <a:spLocks noChangeArrowheads="1"/>
          </p:cNvSpPr>
          <p:nvPr/>
        </p:nvSpPr>
        <p:spPr bwMode="auto">
          <a:xfrm>
            <a:off x="4496625" y="4205288"/>
            <a:ext cx="107950" cy="1079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" name="Rectangle 356"/>
          <p:cNvSpPr>
            <a:spLocks noChangeArrowheads="1"/>
          </p:cNvSpPr>
          <p:nvPr/>
        </p:nvSpPr>
        <p:spPr bwMode="auto">
          <a:xfrm>
            <a:off x="4602988" y="4098925"/>
            <a:ext cx="107950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38" name="AutoShape 354"/>
          <p:cNvCxnSpPr>
            <a:cxnSpLocks noChangeShapeType="1"/>
          </p:cNvCxnSpPr>
          <p:nvPr/>
        </p:nvCxnSpPr>
        <p:spPr bwMode="auto">
          <a:xfrm>
            <a:off x="5949950" y="4291013"/>
            <a:ext cx="828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355"/>
          <p:cNvCxnSpPr>
            <a:cxnSpLocks noChangeShapeType="1"/>
          </p:cNvCxnSpPr>
          <p:nvPr/>
        </p:nvCxnSpPr>
        <p:spPr bwMode="auto">
          <a:xfrm flipV="1">
            <a:off x="5949950" y="3570288"/>
            <a:ext cx="3175" cy="7207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56"/>
          <p:cNvSpPr>
            <a:spLocks noChangeArrowheads="1"/>
          </p:cNvSpPr>
          <p:nvPr/>
        </p:nvSpPr>
        <p:spPr bwMode="auto">
          <a:xfrm>
            <a:off x="5943600" y="3821113"/>
            <a:ext cx="107950" cy="468312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" name="Rectangle 356"/>
          <p:cNvSpPr>
            <a:spLocks noChangeArrowheads="1"/>
          </p:cNvSpPr>
          <p:nvPr/>
        </p:nvSpPr>
        <p:spPr bwMode="auto">
          <a:xfrm>
            <a:off x="6049200" y="3972688"/>
            <a:ext cx="107950" cy="3238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" name="Rectangle 356"/>
          <p:cNvSpPr>
            <a:spLocks noChangeArrowheads="1"/>
          </p:cNvSpPr>
          <p:nvPr/>
        </p:nvSpPr>
        <p:spPr bwMode="auto">
          <a:xfrm>
            <a:off x="6153975" y="3971100"/>
            <a:ext cx="107950" cy="3238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" name="Rectangle 356"/>
          <p:cNvSpPr>
            <a:spLocks noChangeArrowheads="1"/>
          </p:cNvSpPr>
          <p:nvPr/>
        </p:nvSpPr>
        <p:spPr bwMode="auto">
          <a:xfrm>
            <a:off x="6258750" y="4146550"/>
            <a:ext cx="107950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" name="Rectangle 356"/>
          <p:cNvSpPr>
            <a:spLocks noChangeArrowheads="1"/>
          </p:cNvSpPr>
          <p:nvPr/>
        </p:nvSpPr>
        <p:spPr bwMode="auto">
          <a:xfrm>
            <a:off x="6365113" y="4217988"/>
            <a:ext cx="107950" cy="730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" name="Rectangle 355"/>
          <p:cNvSpPr>
            <a:spLocks noChangeArrowheads="1"/>
          </p:cNvSpPr>
          <p:nvPr/>
        </p:nvSpPr>
        <p:spPr bwMode="auto">
          <a:xfrm>
            <a:off x="2216150" y="4448175"/>
            <a:ext cx="55086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</a:rPr>
              <a:t>Step-3: Stack the local histograms to obtain the Spectral Histogram</a:t>
            </a:r>
            <a:endParaRPr lang="it-IT" altLang="en-US" sz="1400">
              <a:solidFill>
                <a:srgbClr val="000000"/>
              </a:solidFill>
            </a:endParaRPr>
          </a:p>
        </p:txBody>
      </p:sp>
      <p:cxnSp>
        <p:nvCxnSpPr>
          <p:cNvPr id="47" name="AutoShape 354"/>
          <p:cNvCxnSpPr>
            <a:cxnSpLocks noChangeShapeType="1"/>
          </p:cNvCxnSpPr>
          <p:nvPr/>
        </p:nvCxnSpPr>
        <p:spPr bwMode="auto">
          <a:xfrm>
            <a:off x="2274888" y="5591175"/>
            <a:ext cx="26638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355"/>
          <p:cNvCxnSpPr>
            <a:cxnSpLocks noChangeShapeType="1"/>
          </p:cNvCxnSpPr>
          <p:nvPr/>
        </p:nvCxnSpPr>
        <p:spPr bwMode="auto">
          <a:xfrm flipV="1">
            <a:off x="2274888" y="4872038"/>
            <a:ext cx="3175" cy="7191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Rectangle 356"/>
          <p:cNvSpPr>
            <a:spLocks noChangeArrowheads="1"/>
          </p:cNvSpPr>
          <p:nvPr/>
        </p:nvSpPr>
        <p:spPr bwMode="auto">
          <a:xfrm>
            <a:off x="2269363" y="5121275"/>
            <a:ext cx="107950" cy="46831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" name="Rectangle 356"/>
          <p:cNvSpPr>
            <a:spLocks noChangeArrowheads="1"/>
          </p:cNvSpPr>
          <p:nvPr/>
        </p:nvSpPr>
        <p:spPr bwMode="auto">
          <a:xfrm>
            <a:off x="2374138" y="5451475"/>
            <a:ext cx="107950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" name="Rectangle 356"/>
          <p:cNvSpPr>
            <a:spLocks noChangeArrowheads="1"/>
          </p:cNvSpPr>
          <p:nvPr/>
        </p:nvSpPr>
        <p:spPr bwMode="auto">
          <a:xfrm>
            <a:off x="2478913" y="5272088"/>
            <a:ext cx="107950" cy="3238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" name="Rectangle 356"/>
          <p:cNvSpPr>
            <a:spLocks noChangeArrowheads="1"/>
          </p:cNvSpPr>
          <p:nvPr/>
        </p:nvSpPr>
        <p:spPr bwMode="auto">
          <a:xfrm>
            <a:off x="2583688" y="5127625"/>
            <a:ext cx="107950" cy="46831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" name="Rectangle 356"/>
          <p:cNvSpPr>
            <a:spLocks noChangeArrowheads="1"/>
          </p:cNvSpPr>
          <p:nvPr/>
        </p:nvSpPr>
        <p:spPr bwMode="auto">
          <a:xfrm>
            <a:off x="2690050" y="5270500"/>
            <a:ext cx="107950" cy="3238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" name="Rectangle 356"/>
          <p:cNvSpPr>
            <a:spLocks noChangeArrowheads="1"/>
          </p:cNvSpPr>
          <p:nvPr/>
        </p:nvSpPr>
        <p:spPr bwMode="auto">
          <a:xfrm>
            <a:off x="2802763" y="5337175"/>
            <a:ext cx="107950" cy="25241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" name="Rectangle 356"/>
          <p:cNvSpPr>
            <a:spLocks noChangeArrowheads="1"/>
          </p:cNvSpPr>
          <p:nvPr/>
        </p:nvSpPr>
        <p:spPr bwMode="auto">
          <a:xfrm>
            <a:off x="2907538" y="5454650"/>
            <a:ext cx="107950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" name="Rectangle 356"/>
          <p:cNvSpPr>
            <a:spLocks noChangeArrowheads="1"/>
          </p:cNvSpPr>
          <p:nvPr/>
        </p:nvSpPr>
        <p:spPr bwMode="auto">
          <a:xfrm>
            <a:off x="3012313" y="5273675"/>
            <a:ext cx="107950" cy="3238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" name="Rectangle 356"/>
          <p:cNvSpPr>
            <a:spLocks noChangeArrowheads="1"/>
          </p:cNvSpPr>
          <p:nvPr/>
        </p:nvSpPr>
        <p:spPr bwMode="auto">
          <a:xfrm>
            <a:off x="3117088" y="5486400"/>
            <a:ext cx="107950" cy="1079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" name="Rectangle 356"/>
          <p:cNvSpPr>
            <a:spLocks noChangeArrowheads="1"/>
          </p:cNvSpPr>
          <p:nvPr/>
        </p:nvSpPr>
        <p:spPr bwMode="auto">
          <a:xfrm>
            <a:off x="3223450" y="5378450"/>
            <a:ext cx="107950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" name="Rectangle 356"/>
          <p:cNvSpPr>
            <a:spLocks noChangeArrowheads="1"/>
          </p:cNvSpPr>
          <p:nvPr/>
        </p:nvSpPr>
        <p:spPr bwMode="auto">
          <a:xfrm>
            <a:off x="3334575" y="5124450"/>
            <a:ext cx="107950" cy="46831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" name="Rectangle 356"/>
          <p:cNvSpPr>
            <a:spLocks noChangeArrowheads="1"/>
          </p:cNvSpPr>
          <p:nvPr/>
        </p:nvSpPr>
        <p:spPr bwMode="auto">
          <a:xfrm>
            <a:off x="3439350" y="5265738"/>
            <a:ext cx="107950" cy="3238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" name="Rectangle 356"/>
          <p:cNvSpPr>
            <a:spLocks noChangeArrowheads="1"/>
          </p:cNvSpPr>
          <p:nvPr/>
        </p:nvSpPr>
        <p:spPr bwMode="auto">
          <a:xfrm>
            <a:off x="3544125" y="5263388"/>
            <a:ext cx="107950" cy="3238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" name="Rectangle 356"/>
          <p:cNvSpPr>
            <a:spLocks noChangeArrowheads="1"/>
          </p:cNvSpPr>
          <p:nvPr/>
        </p:nvSpPr>
        <p:spPr bwMode="auto">
          <a:xfrm>
            <a:off x="3649725" y="5451475"/>
            <a:ext cx="107950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" name="Rectangle 356"/>
          <p:cNvSpPr>
            <a:spLocks noChangeArrowheads="1"/>
          </p:cNvSpPr>
          <p:nvPr/>
        </p:nvSpPr>
        <p:spPr bwMode="auto">
          <a:xfrm>
            <a:off x="3756088" y="5521325"/>
            <a:ext cx="107950" cy="730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" name="Rectangle 26"/>
          <p:cNvSpPr>
            <a:spLocks noChangeArrowheads="1"/>
          </p:cNvSpPr>
          <p:nvPr/>
        </p:nvSpPr>
        <p:spPr bwMode="auto">
          <a:xfrm>
            <a:off x="687388" y="2863850"/>
            <a:ext cx="681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</a:rPr>
              <a:t>Image</a:t>
            </a:r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65" name="Rectangle 27"/>
          <p:cNvSpPr>
            <a:spLocks noChangeArrowheads="1"/>
          </p:cNvSpPr>
          <p:nvPr/>
        </p:nvSpPr>
        <p:spPr bwMode="auto">
          <a:xfrm>
            <a:off x="593725" y="1814513"/>
            <a:ext cx="7991475" cy="3910012"/>
          </a:xfrm>
          <a:prstGeom prst="rect">
            <a:avLst/>
          </a:prstGeom>
          <a:noFill/>
          <a:ln w="12700" algn="ctr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66" name="Straight Arrow Connector 29"/>
          <p:cNvCxnSpPr>
            <a:cxnSpLocks noChangeShapeType="1"/>
          </p:cNvCxnSpPr>
          <p:nvPr/>
        </p:nvCxnSpPr>
        <p:spPr bwMode="auto">
          <a:xfrm>
            <a:off x="1500188" y="2549525"/>
            <a:ext cx="519112" cy="0"/>
          </a:xfrm>
          <a:prstGeom prst="straightConnector1">
            <a:avLst/>
          </a:prstGeom>
          <a:noFill/>
          <a:ln w="1270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420"/>
            <a:ext cx="623313" cy="457200"/>
          </a:xfrm>
          <a:prstGeom prst="rect">
            <a:avLst/>
          </a:prstGeom>
        </p:spPr>
      </p:pic>
      <p:sp>
        <p:nvSpPr>
          <p:cNvPr id="78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  <p:sp>
        <p:nvSpPr>
          <p:cNvPr id="79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321605" cy="563562"/>
          </a:xfrm>
        </p:spPr>
        <p:txBody>
          <a:bodyPr/>
          <a:lstStyle/>
          <a:p>
            <a:pPr algn="l"/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Histogram-based features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2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539750" y="1196975"/>
            <a:ext cx="8147050" cy="5040313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marL="355600" indent="-3556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Scale-invariant feature transform (or SIFT) is an algorithm to detect and describe local features in images.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zh-TW" sz="1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lvl="1" indent="-266700">
              <a:buClr>
                <a:schemeClr val="bg2"/>
              </a:buClr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features;</a:t>
            </a:r>
          </a:p>
          <a:p>
            <a:pPr marL="622300" lvl="1" indent="-266700">
              <a:buClr>
                <a:schemeClr val="bg2"/>
              </a:buClr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Invariant to image scale, rotation and affine distortion;</a:t>
            </a:r>
          </a:p>
          <a:p>
            <a:pPr marL="622300" lvl="1" indent="-266700">
              <a:buClr>
                <a:schemeClr val="bg2"/>
              </a:buClr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locally on key-points;</a:t>
            </a:r>
          </a:p>
          <a:p>
            <a:pPr marL="622300" lvl="1" indent="-266700">
              <a:buClr>
                <a:schemeClr val="bg2"/>
              </a:buClr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upon the image gradients in a local neighborhood.</a:t>
            </a:r>
          </a:p>
          <a:p>
            <a:pPr lvl="1"/>
            <a:endParaRPr lang="en-US" altLang="zh-TW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SIFT is in wide use both in academia and industry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zh-TW" sz="1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available implementations:</a:t>
            </a:r>
          </a:p>
          <a:p>
            <a:pPr marL="622300" lvl="1" indent="-266700">
              <a:buClr>
                <a:schemeClr val="bg2"/>
              </a:buClr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Binaries available at Lowe’s website;</a:t>
            </a:r>
          </a:p>
          <a:p>
            <a:pPr marL="622300" lvl="1" indent="-266700">
              <a:buClr>
                <a:schemeClr val="bg2"/>
              </a:buClr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C/C++ open source by A. </a:t>
            </a:r>
            <a:r>
              <a:rPr lang="en-US" altLang="zh-TW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Vedaldi</a:t>
            </a: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(UCLA);</a:t>
            </a:r>
          </a:p>
          <a:p>
            <a:pPr marL="622300" lvl="1" indent="-266700">
              <a:buClr>
                <a:schemeClr val="bg2"/>
              </a:buClr>
            </a:pP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C# library by S. </a:t>
            </a:r>
            <a:r>
              <a:rPr lang="en-US" altLang="zh-TW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Nowozin</a:t>
            </a:r>
            <a:r>
              <a:rPr lang="en-US" altLang="zh-TW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(TU-Berlin).</a:t>
            </a:r>
          </a:p>
          <a:p>
            <a:pPr marL="454025" lvl="1" indent="0">
              <a:buFont typeface="Wingdings" panose="05000000000000000000" pitchFamily="2" charset="2"/>
              <a:buNone/>
            </a:pPr>
            <a:endParaRPr lang="zh-TW" alt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TW" kern="0" dirty="0">
              <a:solidFill>
                <a:srgbClr val="000000"/>
              </a:solidFill>
            </a:endParaRPr>
          </a:p>
          <a:p>
            <a:endParaRPr lang="zh-TW" altLang="en-US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00" y="5805330"/>
            <a:ext cx="8713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Lowe, D. G., “Distinctive Image Features from Scale-Invariant </a:t>
            </a:r>
            <a:r>
              <a:rPr lang="en-US" sz="1400" dirty="0" err="1">
                <a:solidFill>
                  <a:srgbClr val="000000"/>
                </a:solidFill>
              </a:rPr>
              <a:t>Keypoints</a:t>
            </a:r>
            <a:r>
              <a:rPr lang="en-US" sz="1400" dirty="0">
                <a:solidFill>
                  <a:srgbClr val="000000"/>
                </a:solidFill>
              </a:rPr>
              <a:t>”, International Journal of Computer Vision, 60, 2, pp. 91-110, 2004.</a:t>
            </a:r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321605" cy="563562"/>
          </a:xfrm>
        </p:spPr>
        <p:txBody>
          <a:bodyPr/>
          <a:lstStyle/>
          <a:p>
            <a:pPr algn="l"/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Scale Invariant Feature Transform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420"/>
            <a:ext cx="623313" cy="457200"/>
          </a:xfrm>
          <a:prstGeom prst="rect">
            <a:avLst/>
          </a:prstGeom>
        </p:spPr>
      </p:pic>
      <p:sp>
        <p:nvSpPr>
          <p:cNvPr id="8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10084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931" y="1323852"/>
            <a:ext cx="7696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SIFT has 4 main steps: </a:t>
            </a:r>
          </a:p>
          <a:p>
            <a:pPr algn="just">
              <a:buClr>
                <a:schemeClr val="bg2"/>
              </a:buClr>
              <a:buSzPct val="100000"/>
            </a:pPr>
            <a:endParaRPr lang="en-US" altLang="zh-TW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556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Scale-space extrema detection</a:t>
            </a:r>
          </a:p>
          <a:p>
            <a:pPr marL="812800" lvl="1" indent="-3556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zh-TW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localization</a:t>
            </a:r>
          </a:p>
          <a:p>
            <a:pPr marL="812800" lvl="1" indent="-3556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assignment</a:t>
            </a:r>
          </a:p>
          <a:p>
            <a:pPr marL="812800" lvl="1" indent="-3556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zh-TW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descriptor</a:t>
            </a:r>
          </a:p>
          <a:p>
            <a:pPr marL="355600" indent="-3556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altLang="zh-TW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SIFT key locations are defined as maxima and minima of the result of difference of Gaussians function applied in scale space to a series of smoothed and resampled images.</a:t>
            </a:r>
          </a:p>
          <a:p>
            <a:pPr algn="just">
              <a:buClr>
                <a:schemeClr val="bg2"/>
              </a:buClr>
              <a:buSzPct val="100000"/>
            </a:pPr>
            <a:endParaRPr lang="en-US" altLang="zh-TW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SzPct val="100000"/>
            </a:pPr>
            <a:endParaRPr lang="en-US" altLang="zh-TW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Bag-of-visual-words approach is used for SIFT to model the final feature vector of an image. Thus, the final representation is the frequency or histogram of the </a:t>
            </a:r>
            <a:r>
              <a:rPr lang="en-US" altLang="zh-TW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codewords</a:t>
            </a: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an image. 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12794" y="328223"/>
            <a:ext cx="8321605" cy="563562"/>
          </a:xfrm>
        </p:spPr>
        <p:txBody>
          <a:bodyPr/>
          <a:lstStyle/>
          <a:p>
            <a:pPr algn="l"/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Scale Invariant Feature Transform</a:t>
            </a:r>
            <a:endParaRPr lang="it-IT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420"/>
            <a:ext cx="623313" cy="457200"/>
          </a:xfrm>
          <a:prstGeom prst="rect">
            <a:avLst/>
          </a:prstGeom>
        </p:spPr>
      </p:pic>
      <p:sp>
        <p:nvSpPr>
          <p:cNvPr id="7" name="Segnaposto piè di pagina 85"/>
          <p:cNvSpPr txBox="1">
            <a:spLocks/>
          </p:cNvSpPr>
          <p:nvPr/>
        </p:nvSpPr>
        <p:spPr bwMode="auto">
          <a:xfrm>
            <a:off x="3092450" y="6470650"/>
            <a:ext cx="29511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dirty="0">
                <a:solidFill>
                  <a:schemeClr val="accent2">
                    <a:lumMod val="50000"/>
                  </a:schemeClr>
                </a:solidFill>
              </a:rPr>
              <a:t>B. Demir</a:t>
            </a:r>
          </a:p>
        </p:txBody>
      </p:sp>
    </p:spTree>
    <p:extLst>
      <p:ext uri="{BB962C8B-B14F-4D97-AF65-F5344CB8AC3E}">
        <p14:creationId xmlns:p14="http://schemas.microsoft.com/office/powerpoint/2010/main" val="3845588755"/>
      </p:ext>
    </p:extLst>
  </p:cSld>
  <p:clrMapOvr>
    <a:masterClrMapping/>
  </p:clrMapOvr>
</p:sld>
</file>

<file path=ppt/theme/theme1.xml><?xml version="1.0" encoding="utf-8"?>
<a:theme xmlns:a="http://schemas.openxmlformats.org/drawingml/2006/main" name="7_sample">
  <a:themeElements>
    <a:clrScheme name="RSLab official">
      <a:dk1>
        <a:srgbClr val="003399"/>
      </a:dk1>
      <a:lt1>
        <a:srgbClr val="FFFFFF"/>
      </a:lt1>
      <a:dk2>
        <a:srgbClr val="00194C"/>
      </a:dk2>
      <a:lt2>
        <a:srgbClr val="FFFFFF"/>
      </a:lt2>
      <a:accent1>
        <a:srgbClr val="B1E2FB"/>
      </a:accent1>
      <a:accent2>
        <a:srgbClr val="64C131"/>
      </a:accent2>
      <a:accent3>
        <a:srgbClr val="FFC000"/>
      </a:accent3>
      <a:accent4>
        <a:srgbClr val="7030A0"/>
      </a:accent4>
      <a:accent5>
        <a:srgbClr val="FFFF00"/>
      </a:accent5>
      <a:accent6>
        <a:srgbClr val="8D8DFF"/>
      </a:accent6>
      <a:hlink>
        <a:srgbClr val="FFFFFF"/>
      </a:hlink>
      <a:folHlink>
        <a:srgbClr val="FFC000"/>
      </a:folHlink>
    </a:clrScheme>
    <a:fontScheme name="7_sampl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8EAFC"/>
        </a:solidFill>
        <a:ln w="12700">
          <a:solidFill>
            <a:schemeClr val="bg1"/>
          </a:solidFill>
          <a:round/>
          <a:headEnd/>
          <a:tailEnd/>
        </a:ln>
        <a:effectLst/>
      </a:spPr>
      <a:bodyPr wrap="none" lIns="90488" tIns="44450" rIns="90488" bIns="44450" anchor="ctr"/>
      <a:lstStyle>
        <a:defPPr algn="ctr" defTabSz="762000" eaLnBrk="0" hangingPunct="0">
          <a:defRPr sz="1400" dirty="0"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2231</Words>
  <Application>Microsoft Office PowerPoint</Application>
  <PresentationFormat>Bildschirmpräsentation (4:3)</PresentationFormat>
  <Paragraphs>379</Paragraphs>
  <Slides>31</Slides>
  <Notes>14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Times New Roman</vt:lpstr>
      <vt:lpstr>Wingdings</vt:lpstr>
      <vt:lpstr>7_sample</vt:lpstr>
      <vt:lpstr>Equation</vt:lpstr>
      <vt:lpstr>PowerPoint-Präsentation</vt:lpstr>
      <vt:lpstr>Introduction</vt:lpstr>
      <vt:lpstr>Space Renaissance</vt:lpstr>
      <vt:lpstr>Knowledge Discovery in RS Archives </vt:lpstr>
      <vt:lpstr>PowerPoint-Präsentation</vt:lpstr>
      <vt:lpstr>PowerPoint-Präsentation</vt:lpstr>
      <vt:lpstr>Histogram-based features</vt:lpstr>
      <vt:lpstr>Scale Invariant Feature Transform</vt:lpstr>
      <vt:lpstr>Scale Invariant Feature Transform</vt:lpstr>
      <vt:lpstr>Local Binary Patterns</vt:lpstr>
      <vt:lpstr>Region Based Descriptors </vt:lpstr>
      <vt:lpstr>Region Based Descriptors </vt:lpstr>
      <vt:lpstr>Data Set Description</vt:lpstr>
      <vt:lpstr>PowerPoint-Präsentation</vt:lpstr>
      <vt:lpstr>PowerPoint-Präsentation</vt:lpstr>
      <vt:lpstr>RS Image Classification </vt:lpstr>
      <vt:lpstr>Deep Networks in Remote Sensing </vt:lpstr>
      <vt:lpstr>Deep Features: Generative Adversarial Network (GAN)</vt:lpstr>
      <vt:lpstr>Semi-Supervised GAN</vt:lpstr>
      <vt:lpstr>Our Semantic-Fusion GAN</vt:lpstr>
      <vt:lpstr>Our Semantic-Fusion GAN</vt:lpstr>
      <vt:lpstr>Discriminator Architecture of SF-GAN</vt:lpstr>
      <vt:lpstr>Objective Formulation of SF-GAN</vt:lpstr>
      <vt:lpstr>Objective Formulation of SF-GAN</vt:lpstr>
      <vt:lpstr>Dataset Description</vt:lpstr>
      <vt:lpstr>PowerPoint-Präsentation</vt:lpstr>
      <vt:lpstr>Experimental Results</vt:lpstr>
      <vt:lpstr>Experimental Results</vt:lpstr>
      <vt:lpstr>Experimental Results</vt:lpstr>
      <vt:lpstr>Existing Benchmark Archives in Remote Sensing</vt:lpstr>
      <vt:lpstr>BigEarthNET: A NEW LARGE-SCALE  SENTINEL-2 BENCHMARK ARCHIVE </vt:lpstr>
    </vt:vector>
  </TitlesOfParts>
  <Manager>francesca.bovolo@disi.unitn.it</Manager>
  <Company>Università degli studi di Trento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Daniele Marinelli;Massimo.Santoni@unitn.it</dc:creator>
  <cp:lastModifiedBy>begum</cp:lastModifiedBy>
  <cp:revision>2896</cp:revision>
  <cp:lastPrinted>2017-06-23T05:24:34Z</cp:lastPrinted>
  <dcterms:created xsi:type="dcterms:W3CDTF">2000-04-12T13:14:25Z</dcterms:created>
  <dcterms:modified xsi:type="dcterms:W3CDTF">2018-10-25T11:14:53Z</dcterms:modified>
</cp:coreProperties>
</file>