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notesMasterIdLst>
    <p:notesMasterId r:id="rId29"/>
  </p:notesMasterIdLst>
  <p:handoutMasterIdLst>
    <p:handoutMasterId r:id="rId30"/>
  </p:handoutMasterIdLst>
  <p:sldIdLst>
    <p:sldId id="452" r:id="rId2"/>
    <p:sldId id="366" r:id="rId3"/>
    <p:sldId id="338" r:id="rId4"/>
    <p:sldId id="339" r:id="rId5"/>
    <p:sldId id="340" r:id="rId6"/>
    <p:sldId id="451" r:id="rId7"/>
    <p:sldId id="341" r:id="rId8"/>
    <p:sldId id="342" r:id="rId9"/>
    <p:sldId id="347" r:id="rId10"/>
    <p:sldId id="456" r:id="rId11"/>
    <p:sldId id="350" r:id="rId12"/>
    <p:sldId id="351" r:id="rId13"/>
    <p:sldId id="352" r:id="rId14"/>
    <p:sldId id="457" r:id="rId15"/>
    <p:sldId id="354" r:id="rId16"/>
    <p:sldId id="355" r:id="rId17"/>
    <p:sldId id="356" r:id="rId18"/>
    <p:sldId id="360" r:id="rId19"/>
    <p:sldId id="361" r:id="rId20"/>
    <p:sldId id="458" r:id="rId21"/>
    <p:sldId id="362" r:id="rId22"/>
    <p:sldId id="448" r:id="rId23"/>
    <p:sldId id="459" r:id="rId24"/>
    <p:sldId id="370" r:id="rId25"/>
    <p:sldId id="371" r:id="rId26"/>
    <p:sldId id="455" r:id="rId27"/>
    <p:sldId id="373" r:id="rId28"/>
  </p:sldIdLst>
  <p:sldSz cx="9144000" cy="6858000" type="screen4x3"/>
  <p:notesSz cx="9872663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B7B7"/>
    <a:srgbClr val="081A51"/>
    <a:srgbClr val="B1E2FB"/>
    <a:srgbClr val="FF6161"/>
    <a:srgbClr val="234F70"/>
    <a:srgbClr val="4BAAF1"/>
    <a:srgbClr val="184F9F"/>
    <a:srgbClr val="4BAFF1"/>
    <a:srgbClr val="020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9353" autoAdjust="0"/>
  </p:normalViewPr>
  <p:slideViewPr>
    <p:cSldViewPr>
      <p:cViewPr varScale="1">
        <p:scale>
          <a:sx n="77" d="100"/>
          <a:sy n="77" d="100"/>
        </p:scale>
        <p:origin x="1762" y="58"/>
      </p:cViewPr>
      <p:guideLst>
        <p:guide orient="horz" pos="2160"/>
        <p:guide pos="288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4274141" cy="3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0" tIns="45919" rIns="93420" bIns="45919" numCol="1" anchor="t" anchorCtr="0" compatLnSpc="1">
            <a:prstTxWarp prst="textNoShape">
              <a:avLst/>
            </a:prstTxWarp>
          </a:bodyPr>
          <a:lstStyle>
            <a:lvl1pPr defTabSz="92707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8525" y="2"/>
            <a:ext cx="4274141" cy="3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0" tIns="45919" rIns="93420" bIns="45919" numCol="1" anchor="t" anchorCtr="0" compatLnSpc="1">
            <a:prstTxWarp prst="textNoShape">
              <a:avLst/>
            </a:prstTxWarp>
          </a:bodyPr>
          <a:lstStyle>
            <a:lvl1pPr algn="r" defTabSz="92707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5231"/>
            <a:ext cx="4274141" cy="3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0" tIns="45919" rIns="93420" bIns="45919" numCol="1" anchor="b" anchorCtr="0" compatLnSpc="1">
            <a:prstTxWarp prst="textNoShape">
              <a:avLst/>
            </a:prstTxWarp>
          </a:bodyPr>
          <a:lstStyle>
            <a:lvl1pPr defTabSz="92707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8525" y="6455231"/>
            <a:ext cx="4274141" cy="3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0" tIns="45919" rIns="93420" bIns="45919" numCol="1" anchor="b" anchorCtr="0" compatLnSpc="1">
            <a:prstTxWarp prst="textNoShape">
              <a:avLst/>
            </a:prstTxWarp>
          </a:bodyPr>
          <a:lstStyle>
            <a:lvl1pPr algn="r" defTabSz="92707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35C66DB-E4BD-4B9A-AE84-20379F6E5A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318498" cy="36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53" tIns="44336" rIns="90253" bIns="44336" numCol="1" anchor="t" anchorCtr="0" compatLnSpc="1">
            <a:prstTxWarp prst="textNoShape">
              <a:avLst/>
            </a:prstTxWarp>
          </a:bodyPr>
          <a:lstStyle>
            <a:lvl1pPr defTabSz="90009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46049" y="3"/>
            <a:ext cx="4202853" cy="36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53" tIns="44336" rIns="90253" bIns="44336" numCol="1" anchor="t" anchorCtr="0" compatLnSpc="1">
            <a:prstTxWarp prst="textNoShape">
              <a:avLst/>
            </a:prstTxWarp>
          </a:bodyPr>
          <a:lstStyle>
            <a:lvl1pPr algn="r" defTabSz="90009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4213" y="525463"/>
            <a:ext cx="3402012" cy="2552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9138" y="3234018"/>
            <a:ext cx="7193800" cy="308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53" tIns="44336" rIns="90253" bIns="44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1237"/>
            <a:ext cx="4318498" cy="31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53" tIns="44336" rIns="90253" bIns="44336" numCol="1" anchor="b" anchorCtr="0" compatLnSpc="1">
            <a:prstTxWarp prst="textNoShape">
              <a:avLst/>
            </a:prstTxWarp>
          </a:bodyPr>
          <a:lstStyle>
            <a:lvl1pPr defTabSz="90009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46049" y="6471237"/>
            <a:ext cx="4202853" cy="31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53" tIns="44336" rIns="90253" bIns="44336" numCol="1" anchor="b" anchorCtr="0" compatLnSpc="1">
            <a:prstTxWarp prst="textNoShape">
              <a:avLst/>
            </a:prstTxWarp>
          </a:bodyPr>
          <a:lstStyle>
            <a:lvl1pPr algn="r" defTabSz="90009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70CA4B-244C-4CEB-9754-64122DB1B9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69D74-3373-498D-A596-8C7435027C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7400" y="549275"/>
            <a:ext cx="3556000" cy="2667000"/>
          </a:xfrm>
          <a:ln cap="flat"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277802"/>
            <a:ext cx="1666875" cy="11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1" y="395400"/>
            <a:ext cx="991429" cy="990600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Remote Sensing Laboratory</a:t>
            </a:r>
          </a:p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Dept. of Information Engineering and Computer Science</a:t>
            </a:r>
          </a:p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University of Trento</a:t>
            </a:r>
          </a:p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Via </a:t>
            </a:r>
            <a:r>
              <a:rPr lang="en-US" sz="1400" b="1" dirty="0" err="1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Sommarive</a:t>
            </a:r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, 9, I-38123 </a:t>
            </a:r>
            <a:r>
              <a:rPr lang="en-US" sz="1400" b="1" dirty="0" err="1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Povo</a:t>
            </a:r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, Trento, Italy</a:t>
            </a:r>
          </a:p>
          <a:p>
            <a:endParaRPr lang="it-IT" dirty="0"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</p:spTree>
    <p:extLst>
      <p:ext uri="{BB962C8B-B14F-4D97-AF65-F5344CB8AC3E}">
        <p14:creationId xmlns:p14="http://schemas.microsoft.com/office/powerpoint/2010/main" val="24508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/>
          <p:cNvSpPr txBox="1">
            <a:spLocks noChangeArrowheads="1"/>
          </p:cNvSpPr>
          <p:nvPr userDrawn="1"/>
        </p:nvSpPr>
        <p:spPr bwMode="auto">
          <a:xfrm>
            <a:off x="644525" y="6537325"/>
            <a:ext cx="220186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tx2"/>
                </a:solidFill>
              </a:rPr>
              <a:t>University of Trento, Italy</a:t>
            </a:r>
          </a:p>
        </p:txBody>
      </p:sp>
      <p:pic>
        <p:nvPicPr>
          <p:cNvPr id="4" name="Picture 8" descr="C:\Users\Francesca\Desktop\RSLabwhite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424613"/>
            <a:ext cx="5397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2"/>
          <p:cNvSpPr>
            <a:spLocks/>
          </p:cNvSpPr>
          <p:nvPr userDrawn="1"/>
        </p:nvSpPr>
        <p:spPr bwMode="gray">
          <a:xfrm>
            <a:off x="-15875" y="69850"/>
            <a:ext cx="9159875" cy="917575"/>
          </a:xfrm>
          <a:custGeom>
            <a:avLst/>
            <a:gdLst>
              <a:gd name="T0" fmla="*/ 2147483647 w 5770"/>
              <a:gd name="T1" fmla="*/ 2147483647 h 578"/>
              <a:gd name="T2" fmla="*/ 2147483647 w 5770"/>
              <a:gd name="T3" fmla="*/ 2147483647 h 578"/>
              <a:gd name="T4" fmla="*/ 2147483647 w 5770"/>
              <a:gd name="T5" fmla="*/ 0 h 578"/>
              <a:gd name="T6" fmla="*/ 2147483647 w 5770"/>
              <a:gd name="T7" fmla="*/ 2147483647 h 578"/>
              <a:gd name="T8" fmla="*/ 2147483647 w 5770"/>
              <a:gd name="T9" fmla="*/ 2147483647 h 578"/>
              <a:gd name="T10" fmla="*/ 2147483647 w 5770"/>
              <a:gd name="T11" fmla="*/ 2147483647 h 578"/>
              <a:gd name="T12" fmla="*/ 2147483647 w 5770"/>
              <a:gd name="T13" fmla="*/ 2147483647 h 578"/>
              <a:gd name="T14" fmla="*/ 2147483647 w 5770"/>
              <a:gd name="T15" fmla="*/ 2147483647 h 578"/>
              <a:gd name="T16" fmla="*/ 0 w 5770"/>
              <a:gd name="T17" fmla="*/ 2147483647 h 578"/>
              <a:gd name="T18" fmla="*/ 2147483647 w 5770"/>
              <a:gd name="T19" fmla="*/ 2147483647 h 5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>
            <a:noFill/>
          </a:ln>
          <a:effectLst>
            <a:outerShdw dist="77251" dir="4832261" algn="ctr" rotWithShape="0">
              <a:srgbClr val="000066">
                <a:alpha val="2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3" descr="01c_img(Global Digtal Desigm(imageState)"/>
          <p:cNvSpPr>
            <a:spLocks/>
          </p:cNvSpPr>
          <p:nvPr userDrawn="1"/>
        </p:nvSpPr>
        <p:spPr bwMode="ltGray">
          <a:xfrm>
            <a:off x="-9525" y="103188"/>
            <a:ext cx="9153525" cy="854075"/>
          </a:xfrm>
          <a:custGeom>
            <a:avLst/>
            <a:gdLst>
              <a:gd name="T0" fmla="*/ 2147483647 w 5766"/>
              <a:gd name="T1" fmla="*/ 2147483647 h 531"/>
              <a:gd name="T2" fmla="*/ 2147483647 w 5766"/>
              <a:gd name="T3" fmla="*/ 2147483647 h 531"/>
              <a:gd name="T4" fmla="*/ 2147483647 w 5766"/>
              <a:gd name="T5" fmla="*/ 0 h 531"/>
              <a:gd name="T6" fmla="*/ 2147483647 w 5766"/>
              <a:gd name="T7" fmla="*/ 2147483647 h 531"/>
              <a:gd name="T8" fmla="*/ 2147483647 w 5766"/>
              <a:gd name="T9" fmla="*/ 2147483647 h 531"/>
              <a:gd name="T10" fmla="*/ 2147483647 w 5766"/>
              <a:gd name="T11" fmla="*/ 2147483647 h 531"/>
              <a:gd name="T12" fmla="*/ 2147483647 w 5766"/>
              <a:gd name="T13" fmla="*/ 2147483647 h 531"/>
              <a:gd name="T14" fmla="*/ 2147483647 w 5766"/>
              <a:gd name="T15" fmla="*/ 2147483647 h 531"/>
              <a:gd name="T16" fmla="*/ 0 w 5766"/>
              <a:gd name="T17" fmla="*/ 2147483647 h 531"/>
              <a:gd name="T18" fmla="*/ 0 w 5766"/>
              <a:gd name="T19" fmla="*/ 2147483647 h 5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olo 18"/>
          <p:cNvSpPr>
            <a:spLocks noGrp="1"/>
          </p:cNvSpPr>
          <p:nvPr>
            <p:ph type="title"/>
          </p:nvPr>
        </p:nvSpPr>
        <p:spPr>
          <a:xfrm>
            <a:off x="878775" y="306000"/>
            <a:ext cx="7391400" cy="5635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1DDBA6-3546-41F5-A629-3AB683A1CF5F}" type="slidenum">
              <a:rPr lang="it-IT" altLang="en-US"/>
              <a:pPr/>
              <a:t>‹Nr.›</a:t>
            </a:fld>
            <a:endParaRPr lang="it-IT" altLang="en-US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B. Demir, F. Bovolo, L. Bruzzone</a:t>
            </a:r>
          </a:p>
        </p:txBody>
      </p:sp>
    </p:spTree>
    <p:extLst>
      <p:ext uri="{BB962C8B-B14F-4D97-AF65-F5344CB8AC3E}">
        <p14:creationId xmlns:p14="http://schemas.microsoft.com/office/powerpoint/2010/main" val="132473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SDE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Remote Sensing for</a:t>
            </a:r>
            <a:r>
              <a:rPr lang="en-US" sz="1400" b="1" baseline="0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 Digital Earth</a:t>
            </a:r>
            <a:endParaRPr lang="en-US" sz="1400" b="1" dirty="0"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</a:endParaRPr>
          </a:p>
          <a:p>
            <a:pPr algn="ctr"/>
            <a:r>
              <a:rPr lang="en-US" sz="1400" b="1" kern="1200" dirty="0">
                <a:solidFill>
                  <a:schemeClr val="tx1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latin typeface="Arial" charset="0"/>
                <a:ea typeface="+mn-ea"/>
                <a:cs typeface="Arial" charset="0"/>
              </a:rPr>
              <a:t>Center for Information and Communication Technology</a:t>
            </a:r>
          </a:p>
          <a:p>
            <a:pPr algn="ctr"/>
            <a:r>
              <a:rPr lang="en-US" sz="1400" b="1" kern="1200" dirty="0">
                <a:solidFill>
                  <a:schemeClr val="tx1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latin typeface="Arial" charset="0"/>
                <a:ea typeface="+mn-ea"/>
                <a:cs typeface="Arial" charset="0"/>
              </a:rPr>
              <a:t>Fondazione Bruno Kessler</a:t>
            </a:r>
          </a:p>
          <a:p>
            <a:pPr algn="ctr"/>
            <a:r>
              <a:rPr lang="en-US" sz="1400" b="1" kern="1200" dirty="0">
                <a:solidFill>
                  <a:schemeClr val="tx1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latin typeface="Arial" charset="0"/>
                <a:ea typeface="+mn-ea"/>
                <a:cs typeface="Arial" charset="0"/>
              </a:rPr>
              <a:t>Via Sommarive,18, I-38123 </a:t>
            </a:r>
            <a:r>
              <a:rPr lang="en-US" sz="1400" b="1" kern="1200" dirty="0" err="1">
                <a:solidFill>
                  <a:schemeClr val="tx1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latin typeface="Arial" charset="0"/>
                <a:ea typeface="+mn-ea"/>
                <a:cs typeface="Arial" charset="0"/>
              </a:rPr>
              <a:t>Povo</a:t>
            </a:r>
            <a:r>
              <a:rPr lang="en-US" sz="1400" b="1" kern="1200" dirty="0">
                <a:solidFill>
                  <a:schemeClr val="tx1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endParaRPr lang="it-IT" dirty="0"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93708"/>
            <a:ext cx="1175519" cy="10063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9680"/>
            <a:ext cx="2819400" cy="1094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71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Unitn+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277802"/>
            <a:ext cx="1666875" cy="11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789238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979064" cy="838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1" y="395400"/>
            <a:ext cx="991429" cy="990600"/>
          </a:xfrm>
          <a:prstGeom prst="rect">
            <a:avLst/>
          </a:prstGeom>
        </p:spPr>
      </p:pic>
      <p:sp>
        <p:nvSpPr>
          <p:cNvPr id="10" name="CasellaDiTesto 9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Remote Sensing Laboratory</a:t>
            </a:r>
          </a:p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Dept. of Information Engineering and Computer Science</a:t>
            </a:r>
          </a:p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University of Trento</a:t>
            </a:r>
          </a:p>
          <a:p>
            <a:pPr algn="ctr"/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Via </a:t>
            </a:r>
            <a:r>
              <a:rPr lang="en-US" sz="1400" b="1" dirty="0" err="1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Sommarive</a:t>
            </a:r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, 9, I-38123 </a:t>
            </a:r>
            <a:r>
              <a:rPr lang="en-US" sz="1400" b="1" dirty="0" err="1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Povo</a:t>
            </a:r>
            <a:r>
              <a:rPr lang="en-US" sz="1400" b="1" dirty="0"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</a:rPr>
              <a:t>, Trento, Italy</a:t>
            </a:r>
          </a:p>
          <a:p>
            <a:endParaRPr lang="it-IT" dirty="0"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</p:spTree>
    <p:extLst>
      <p:ext uri="{BB962C8B-B14F-4D97-AF65-F5344CB8AC3E}">
        <p14:creationId xmlns:p14="http://schemas.microsoft.com/office/powerpoint/2010/main" val="158487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4"/>
            <a:ext cx="9144000" cy="925975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44526" y="6537327"/>
            <a:ext cx="2201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cs typeface="+mn-cs"/>
              </a:rPr>
              <a:t>University of Trento, Italy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3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07E042-4478-4BDD-9E99-A67499B1371D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Begüm Demir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50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(Unitn FB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4"/>
            <a:ext cx="9144000" cy="925975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44526" y="6537327"/>
            <a:ext cx="2201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cs typeface="+mn-cs"/>
              </a:rPr>
              <a:t>University of Trento -</a:t>
            </a:r>
            <a:r>
              <a:rPr lang="en-US" sz="1000" baseline="0" dirty="0">
                <a:solidFill>
                  <a:schemeClr val="tx2"/>
                </a:solidFill>
                <a:cs typeface="+mn-cs"/>
              </a:rPr>
              <a:t> FBK</a:t>
            </a:r>
            <a:r>
              <a:rPr lang="en-US" sz="1000" dirty="0">
                <a:solidFill>
                  <a:schemeClr val="tx2"/>
                </a:solidFill>
                <a:cs typeface="+mn-cs"/>
              </a:rPr>
              <a:t>, Italy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3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07E042-4478-4BDD-9E99-A67499B1371D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Begüm Demir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861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SLab Unitn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4"/>
            <a:ext cx="9144000" cy="92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3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1981201" y="6508750"/>
            <a:ext cx="68230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07E042-4478-4BDD-9E99-A67499B1371D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Begüm Demir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2" y="6448430"/>
            <a:ext cx="406549" cy="34806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3" y="6424610"/>
            <a:ext cx="381382" cy="3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SDE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4"/>
            <a:ext cx="9144000" cy="92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453190"/>
            <a:ext cx="117374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1981201" y="6508750"/>
            <a:ext cx="68230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07E042-4478-4BDD-9E99-A67499B1371D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Begüm Demir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2" y="6448430"/>
            <a:ext cx="406549" cy="3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4"/>
            <a:ext cx="9144000" cy="925975"/>
          </a:xfrm>
          <a:prstGeom prst="rect">
            <a:avLst/>
          </a:prstGeom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381000" y="6508750"/>
            <a:ext cx="84232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07E042-4478-4BDD-9E99-A67499B1371D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Begüm Demir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97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2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6671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3124200" y="64706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Begüm Demir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6762750" y="64706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70AA69C-9762-4D15-AD42-E0B1A1905D55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0" r:id="rId1"/>
    <p:sldLayoutId id="2147484072" r:id="rId2"/>
    <p:sldLayoutId id="2147484075" r:id="rId3"/>
    <p:sldLayoutId id="2147484077" r:id="rId4"/>
    <p:sldLayoutId id="2147484067" r:id="rId5"/>
    <p:sldLayoutId id="2147484076" r:id="rId6"/>
    <p:sldLayoutId id="2147484073" r:id="rId7"/>
    <p:sldLayoutId id="2147484074" r:id="rId8"/>
    <p:sldLayoutId id="2147484078" r:id="rId9"/>
    <p:sldLayoutId id="214748407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None/>
        <a:defRPr sz="1800" b="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5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54.wmf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53.wmf"/><Relationship Id="rId19" Type="http://schemas.microsoft.com/office/2007/relationships/hdphoto" Target="../media/hdphoto2.wdp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9.em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11" Type="http://schemas.microsoft.com/office/2007/relationships/hdphoto" Target="../media/hdphoto2.wdp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5.png"/><Relationship Id="rId4" Type="http://schemas.openxmlformats.org/officeDocument/2006/relationships/image" Target="../media/image60.e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82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65.wmf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6.bin"/><Relationship Id="rId1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67.wmf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wmf"/><Relationship Id="rId11" Type="http://schemas.microsoft.com/office/2007/relationships/hdphoto" Target="../media/hdphoto2.wdp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25.png"/><Relationship Id="rId4" Type="http://schemas.openxmlformats.org/officeDocument/2006/relationships/image" Target="../media/image68.wmf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16.png"/><Relationship Id="rId4" Type="http://schemas.openxmlformats.org/officeDocument/2006/relationships/image" Target="../media/image71.wmf"/><Relationship Id="rId9" Type="http://schemas.openxmlformats.org/officeDocument/2006/relationships/image" Target="../media/image16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25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image" Target="../media/image83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6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8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emf"/><Relationship Id="rId11" Type="http://schemas.microsoft.com/office/2007/relationships/hdphoto" Target="../media/hdphoto2.wdp"/><Relationship Id="rId5" Type="http://schemas.openxmlformats.org/officeDocument/2006/relationships/image" Target="../media/image92.emf"/><Relationship Id="rId10" Type="http://schemas.openxmlformats.org/officeDocument/2006/relationships/image" Target="../media/image25.png"/><Relationship Id="rId4" Type="http://schemas.openxmlformats.org/officeDocument/2006/relationships/image" Target="../media/image91.emf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emf"/><Relationship Id="rId11" Type="http://schemas.microsoft.com/office/2007/relationships/hdphoto" Target="../media/hdphoto2.wdp"/><Relationship Id="rId5" Type="http://schemas.openxmlformats.org/officeDocument/2006/relationships/image" Target="../media/image99.emf"/><Relationship Id="rId10" Type="http://schemas.openxmlformats.org/officeDocument/2006/relationships/image" Target="../media/image25.png"/><Relationship Id="rId4" Type="http://schemas.openxmlformats.org/officeDocument/2006/relationships/image" Target="../media/image98.emf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wmf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32.wm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3.wmf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microsoft.com/office/2007/relationships/hdphoto" Target="../media/hdphoto2.wdp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13.bin"/><Relationship Id="rId21" Type="http://schemas.microsoft.com/office/2007/relationships/hdphoto" Target="../media/hdphoto2.wdp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5.wmf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42.wmf"/><Relationship Id="rId19" Type="http://schemas.openxmlformats.org/officeDocument/2006/relationships/image" Target="../media/image16.png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2590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400" kern="0" dirty="0">
                <a:solidFill>
                  <a:srgbClr val="000000"/>
                </a:solidFill>
              </a:rPr>
              <a:t>Content Based Retrieval of </a:t>
            </a:r>
          </a:p>
          <a:p>
            <a:r>
              <a:rPr lang="en-US" altLang="en-US" sz="3400" kern="0" dirty="0">
                <a:solidFill>
                  <a:srgbClr val="000000"/>
                </a:solidFill>
              </a:rPr>
              <a:t>Remote Sensing Images</a:t>
            </a:r>
            <a:endParaRPr lang="de-DE" altLang="en-US" sz="3400" kern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0179"/>
            <a:ext cx="2123798" cy="1188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ADCC085-D535-434F-B5D4-8E49A717CFB9}"/>
              </a:ext>
            </a:extLst>
          </p:cNvPr>
          <p:cNvSpPr txBox="1">
            <a:spLocks noChangeArrowheads="1"/>
          </p:cNvSpPr>
          <p:nvPr/>
        </p:nvSpPr>
        <p:spPr>
          <a:xfrm>
            <a:off x="-76200" y="3237330"/>
            <a:ext cx="9144000" cy="53457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en-US" altLang="en-US" sz="1600" kern="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1600" kern="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1600" kern="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sz="1600" kern="0" dirty="0">
                <a:solidFill>
                  <a:srgbClr val="000000"/>
                </a:solidFill>
              </a:rPr>
              <a:t>Prof. Dr. </a:t>
            </a:r>
            <a:r>
              <a:rPr lang="en-US" altLang="en-US" sz="1600" kern="0" dirty="0" err="1">
                <a:solidFill>
                  <a:srgbClr val="000000"/>
                </a:solidFill>
              </a:rPr>
              <a:t>Begüm</a:t>
            </a:r>
            <a:r>
              <a:rPr lang="en-US" altLang="en-US" sz="1600" kern="0" dirty="0">
                <a:solidFill>
                  <a:srgbClr val="000000"/>
                </a:solidFill>
              </a:rPr>
              <a:t> Demir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sz="1600" kern="0" dirty="0">
                <a:solidFill>
                  <a:srgbClr val="000000"/>
                </a:solidFill>
              </a:rPr>
              <a:t>Email: demir@tu-berlin.de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sz="1600" kern="0" dirty="0">
                <a:solidFill>
                  <a:srgbClr val="000000"/>
                </a:solidFill>
              </a:rPr>
              <a:t>Chair of Remote Sensing Image Analysis (</a:t>
            </a:r>
            <a:r>
              <a:rPr lang="en-US" altLang="en-US" sz="1600" kern="0" dirty="0" err="1">
                <a:solidFill>
                  <a:srgbClr val="000000"/>
                </a:solidFill>
              </a:rPr>
              <a:t>RSiM</a:t>
            </a:r>
            <a:r>
              <a:rPr lang="en-US" altLang="en-US" sz="1600" kern="0" dirty="0">
                <a:solidFill>
                  <a:srgbClr val="000000"/>
                </a:solidFill>
              </a:rPr>
              <a:t>) Group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sz="1600" kern="0" dirty="0">
                <a:solidFill>
                  <a:srgbClr val="000000"/>
                </a:solidFill>
              </a:rPr>
              <a:t>TU Berlin</a:t>
            </a:r>
          </a:p>
          <a:p>
            <a:pPr algn="ctr"/>
            <a:endParaRPr lang="de-DE" altLang="en-US" kern="0" dirty="0">
              <a:solidFill>
                <a:srgbClr val="000000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F647EB0-02C8-4813-98FC-DA08CED28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563800"/>
            <a:ext cx="2958235" cy="68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9B8A552-4ACA-4E63-89B1-B0C057D626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105400"/>
            <a:ext cx="1292190" cy="1296000"/>
          </a:xfrm>
          <a:prstGeom prst="rect">
            <a:avLst/>
          </a:prstGeom>
        </p:spPr>
      </p:pic>
      <p:pic>
        <p:nvPicPr>
          <p:cNvPr id="10" name="Picture 6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14B9E310-D3BC-453A-BB2B-8D599A1190DC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6609"/>
            <a:ext cx="2577070" cy="8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11EF3-55BD-49DF-8739-BCFA9472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3C575A-BADF-49A5-AB7B-3420348F990C}"/>
              </a:ext>
            </a:extLst>
          </p:cNvPr>
          <p:cNvSpPr/>
          <p:nvPr/>
        </p:nvSpPr>
        <p:spPr>
          <a:xfrm>
            <a:off x="725750" y="12192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Clr>
                <a:schemeClr val="tx2"/>
              </a:buClr>
              <a:defRPr/>
            </a:pPr>
            <a:r>
              <a:rPr lang="en-US" altLang="it-IT" b="1" dirty="0">
                <a:solidFill>
                  <a:schemeClr val="accent2">
                    <a:lumMod val="50000"/>
                  </a:schemeClr>
                </a:solidFill>
              </a:rPr>
              <a:t>Aim: </a:t>
            </a:r>
            <a:r>
              <a:rPr lang="en-US" altLang="it-IT" dirty="0">
                <a:solidFill>
                  <a:srgbClr val="000000"/>
                </a:solidFill>
              </a:rPr>
              <a:t>Develop hashing methods that accurately model the primitives in the definition of hashing functions.</a:t>
            </a: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en-US" altLang="it-IT" b="1" dirty="0">
              <a:solidFill>
                <a:srgbClr val="000000"/>
              </a:solidFill>
            </a:endParaRP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en-US" altLang="it-IT" b="1" dirty="0">
              <a:solidFill>
                <a:srgbClr val="000000"/>
              </a:solidFill>
            </a:endParaRP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it-IT" altLang="it-IT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 eaLnBrk="1" hangingPunct="1">
              <a:buClr>
                <a:schemeClr val="tx2"/>
              </a:buClr>
              <a:defRPr/>
            </a:pPr>
            <a:r>
              <a:rPr lang="it-IT" altLang="it-IT" b="1" dirty="0" err="1">
                <a:solidFill>
                  <a:schemeClr val="accent2">
                    <a:lumMod val="50000"/>
                  </a:schemeClr>
                </a:solidFill>
              </a:rPr>
              <a:t>Recent</a:t>
            </a:r>
            <a:r>
              <a:rPr lang="it-IT" altLang="it-IT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altLang="it-IT" b="1" dirty="0" err="1">
                <a:solidFill>
                  <a:schemeClr val="accent2">
                    <a:lumMod val="50000"/>
                  </a:schemeClr>
                </a:solidFill>
              </a:rPr>
              <a:t>solutions</a:t>
            </a:r>
            <a:r>
              <a:rPr lang="it-IT" altLang="it-IT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it-IT" altLang="it-IT" dirty="0" err="1">
                <a:solidFill>
                  <a:srgbClr val="000000"/>
                </a:solidFill>
              </a:rPr>
              <a:t>Define</a:t>
            </a:r>
            <a:r>
              <a:rPr lang="it-IT" altLang="it-IT" dirty="0">
                <a:solidFill>
                  <a:srgbClr val="000000"/>
                </a:solidFill>
              </a:rPr>
              <a:t> semantic-</a:t>
            </a:r>
            <a:r>
              <a:rPr lang="en-US" altLang="it-IT" dirty="0">
                <a:solidFill>
                  <a:srgbClr val="000000"/>
                </a:solidFill>
              </a:rPr>
              <a:t>sensitive hashing methods:</a:t>
            </a: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it-IT" altLang="it-IT" dirty="0">
              <a:solidFill>
                <a:schemeClr val="tx2"/>
              </a:solidFill>
            </a:endParaRPr>
          </a:p>
          <a:p>
            <a:pPr marL="865187" lvl="1" indent="-342900" algn="just">
              <a:buFont typeface="Arial" panose="020B0604020202020204" pitchFamily="34" charset="0"/>
              <a:buChar char="•"/>
              <a:defRPr/>
            </a:pPr>
            <a:r>
              <a:rPr lang="en-US" altLang="it-IT" dirty="0">
                <a:solidFill>
                  <a:schemeClr val="accent2">
                    <a:lumMod val="50000"/>
                  </a:schemeClr>
                </a:solidFill>
              </a:rPr>
              <a:t>cluster sensitive multi-code hashing method </a:t>
            </a:r>
            <a:r>
              <a:rPr lang="en-US" altLang="it-IT" dirty="0">
                <a:solidFill>
                  <a:srgbClr val="000000"/>
                </a:solidFill>
              </a:rPr>
              <a:t>(is unsupervised and thus does not require any annotated images).</a:t>
            </a:r>
          </a:p>
          <a:p>
            <a:pPr marL="522287" lvl="1" algn="just">
              <a:defRPr/>
            </a:pPr>
            <a:endParaRPr lang="it-IT" altLang="it-IT" dirty="0">
              <a:solidFill>
                <a:srgbClr val="000000"/>
              </a:solidFill>
            </a:endParaRPr>
          </a:p>
          <a:p>
            <a:pPr marL="865187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chemeClr val="accent2">
                    <a:lumMod val="50000"/>
                  </a:schemeClr>
                </a:solidFill>
              </a:rPr>
              <a:t>class sensitive multi-code </a:t>
            </a:r>
            <a:r>
              <a:rPr lang="it-IT" altLang="it-IT" dirty="0" err="1">
                <a:solidFill>
                  <a:schemeClr val="accent2">
                    <a:lumMod val="50000"/>
                  </a:schemeClr>
                </a:solidFill>
              </a:rPr>
              <a:t>hashing</a:t>
            </a:r>
            <a:r>
              <a:rPr lang="it-IT" altLang="it-IT" dirty="0">
                <a:solidFill>
                  <a:schemeClr val="accent2">
                    <a:lumMod val="50000"/>
                  </a:schemeClr>
                </a:solidFill>
              </a:rPr>
              <a:t> method </a:t>
            </a:r>
            <a:r>
              <a:rPr lang="it-IT" altLang="it-IT" dirty="0">
                <a:solidFill>
                  <a:srgbClr val="000000"/>
                </a:solidFill>
              </a:rPr>
              <a:t>(</a:t>
            </a:r>
            <a:r>
              <a:rPr lang="it-IT" altLang="it-IT" dirty="0" err="1">
                <a:solidFill>
                  <a:srgbClr val="000000"/>
                </a:solidFill>
              </a:rPr>
              <a:t>is</a:t>
            </a:r>
            <a:r>
              <a:rPr lang="it-IT" altLang="it-IT" dirty="0">
                <a:solidFill>
                  <a:srgbClr val="000000"/>
                </a:solidFill>
              </a:rPr>
              <a:t> </a:t>
            </a:r>
            <a:r>
              <a:rPr lang="it-IT" altLang="it-IT" dirty="0" err="1">
                <a:solidFill>
                  <a:srgbClr val="000000"/>
                </a:solidFill>
              </a:rPr>
              <a:t>supervised</a:t>
            </a:r>
            <a:r>
              <a:rPr lang="it-IT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>
                <a:solidFill>
                  <a:srgbClr val="000000"/>
                </a:solidFill>
              </a:rPr>
              <a:t>a small set of annotated images with region labels is available.</a:t>
            </a:r>
          </a:p>
          <a:p>
            <a:pPr marL="865187" lvl="1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865187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it-IT" dirty="0">
                <a:solidFill>
                  <a:schemeClr val="accent2">
                    <a:lumMod val="50000"/>
                  </a:schemeClr>
                </a:solidFill>
              </a:rPr>
              <a:t>metric learning </a:t>
            </a:r>
            <a:r>
              <a:rPr lang="en-US" altLang="it-IT" dirty="0">
                <a:solidFill>
                  <a:srgbClr val="000000"/>
                </a:solidFill>
              </a:rPr>
              <a:t>based </a:t>
            </a:r>
            <a:r>
              <a:rPr lang="en-US" altLang="it-IT" dirty="0">
                <a:solidFill>
                  <a:schemeClr val="accent2">
                    <a:lumMod val="50000"/>
                  </a:schemeClr>
                </a:solidFill>
              </a:rPr>
              <a:t>deep hashing network</a:t>
            </a:r>
            <a:r>
              <a:rPr lang="en-US" altLang="it-IT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37EA9B98-7684-440E-BCA8-F0A8E7263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814AF29-77F2-464A-A93F-40346697B402}"/>
              </a:ext>
            </a:extLst>
          </p:cNvPr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Multi-Code Hashing</a:t>
            </a:r>
          </a:p>
        </p:txBody>
      </p:sp>
      <p:pic>
        <p:nvPicPr>
          <p:cNvPr id="7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DA548066-9781-4D93-966E-F875500986B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4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54012" y="1525588"/>
            <a:ext cx="2819399" cy="3848100"/>
          </a:xfrm>
          <a:prstGeom prst="rect">
            <a:avLst/>
          </a:prstGeom>
          <a:noFill/>
          <a:ln w="28575" algn="ctr">
            <a:solidFill>
              <a:schemeClr val="accent2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09599" y="1858963"/>
            <a:ext cx="2314575" cy="1155700"/>
          </a:xfrm>
          <a:prstGeom prst="roundRect">
            <a:avLst/>
          </a:prstGeom>
          <a:solidFill>
            <a:srgbClr val="C8F6FC"/>
          </a:soli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Characterize images by descriptors of primitives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57118" y="1868488"/>
            <a:ext cx="2041525" cy="1157287"/>
          </a:xfrm>
          <a:prstGeom prst="roundRect">
            <a:avLst/>
          </a:prstGeom>
          <a:solidFill>
            <a:srgbClr val="C8F6FC"/>
          </a:soli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Transform the descriptors to multi-hash codes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9" name="Straight Arrow Connector 25"/>
          <p:cNvCxnSpPr>
            <a:cxnSpLocks noChangeShapeType="1"/>
            <a:endCxn id="7" idx="1"/>
          </p:cNvCxnSpPr>
          <p:nvPr/>
        </p:nvCxnSpPr>
        <p:spPr bwMode="auto">
          <a:xfrm>
            <a:off x="192086" y="2436813"/>
            <a:ext cx="417513" cy="0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25"/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2924174" y="2436813"/>
            <a:ext cx="932944" cy="1031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9472"/>
          <p:cNvSpPr txBox="1">
            <a:spLocks noChangeArrowheads="1"/>
          </p:cNvSpPr>
          <p:nvPr/>
        </p:nvSpPr>
        <p:spPr bwMode="auto">
          <a:xfrm>
            <a:off x="1454149" y="1122363"/>
            <a:ext cx="885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 b="0" dirty="0">
                <a:solidFill>
                  <a:schemeClr val="accent2">
                    <a:lumMod val="75000"/>
                  </a:schemeClr>
                </a:solidFill>
              </a:rPr>
              <a:t>STEP 1</a:t>
            </a:r>
            <a:endParaRPr lang="en-US" altLang="it-IT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6"/>
          <p:cNvSpPr/>
          <p:nvPr/>
        </p:nvSpPr>
        <p:spPr bwMode="auto">
          <a:xfrm>
            <a:off x="631912" y="3819525"/>
            <a:ext cx="2292262" cy="1155700"/>
          </a:xfrm>
          <a:prstGeom prst="roundRect">
            <a:avLst/>
          </a:prstGeom>
          <a:solidFill>
            <a:srgbClr val="C8F6FC"/>
          </a:soli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Characterize query image by descriptors of primitives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ounded Rectangle 7"/>
          <p:cNvSpPr/>
          <p:nvPr/>
        </p:nvSpPr>
        <p:spPr bwMode="auto">
          <a:xfrm>
            <a:off x="3857118" y="3829050"/>
            <a:ext cx="2041525" cy="1157288"/>
          </a:xfrm>
          <a:prstGeom prst="roundRect">
            <a:avLst/>
          </a:prstGeom>
          <a:solidFill>
            <a:srgbClr val="C8F6FC"/>
          </a:soli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Transform the descriptors to multi-hash codes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4" name="Straight Arrow Connector 25"/>
          <p:cNvCxnSpPr>
            <a:cxnSpLocks noChangeShapeType="1"/>
            <a:endCxn id="12" idx="1"/>
          </p:cNvCxnSpPr>
          <p:nvPr/>
        </p:nvCxnSpPr>
        <p:spPr bwMode="auto">
          <a:xfrm>
            <a:off x="192086" y="4397375"/>
            <a:ext cx="439826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25"/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2924174" y="4397375"/>
            <a:ext cx="932944" cy="1031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le 7"/>
          <p:cNvSpPr/>
          <p:nvPr/>
        </p:nvSpPr>
        <p:spPr bwMode="auto">
          <a:xfrm>
            <a:off x="6629399" y="2820988"/>
            <a:ext cx="2041525" cy="1157287"/>
          </a:xfrm>
          <a:prstGeom prst="roundRect">
            <a:avLst/>
          </a:prstGeom>
          <a:solidFill>
            <a:srgbClr val="C8F6FC"/>
          </a:soli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altLang="it-IT" sz="1600" dirty="0">
                <a:solidFill>
                  <a:srgbClr val="000000"/>
                </a:solidFill>
              </a:rPr>
              <a:t>Retrieve Images based on multi-hash codes 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7" name="Connector: Elbow 2"/>
          <p:cNvCxnSpPr>
            <a:cxnSpLocks noChangeShapeType="1"/>
            <a:stCxn id="8" idx="3"/>
            <a:endCxn id="16" idx="0"/>
          </p:cNvCxnSpPr>
          <p:nvPr/>
        </p:nvCxnSpPr>
        <p:spPr bwMode="auto">
          <a:xfrm>
            <a:off x="5898643" y="2447132"/>
            <a:ext cx="1751519" cy="373856"/>
          </a:xfrm>
          <a:prstGeom prst="bentConnector2">
            <a:avLst/>
          </a:prstGeom>
          <a:noFill/>
          <a:ln w="12700" algn="ctr">
            <a:solidFill>
              <a:schemeClr val="accent2">
                <a:lumMod val="50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: Elbow 4"/>
          <p:cNvCxnSpPr>
            <a:cxnSpLocks noChangeShapeType="1"/>
            <a:stCxn id="13" idx="3"/>
            <a:endCxn id="16" idx="2"/>
          </p:cNvCxnSpPr>
          <p:nvPr/>
        </p:nvCxnSpPr>
        <p:spPr bwMode="auto">
          <a:xfrm flipV="1">
            <a:off x="5898643" y="3978275"/>
            <a:ext cx="1751519" cy="429419"/>
          </a:xfrm>
          <a:prstGeom prst="bentConnector2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3592511" y="1525588"/>
            <a:ext cx="2579181" cy="3848100"/>
          </a:xfrm>
          <a:prstGeom prst="rect">
            <a:avLst/>
          </a:prstGeom>
          <a:noFill/>
          <a:ln w="28575" algn="ctr">
            <a:solidFill>
              <a:schemeClr val="accent2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20" name="TextBox 50"/>
          <p:cNvSpPr txBox="1">
            <a:spLocks noChangeArrowheads="1"/>
          </p:cNvSpPr>
          <p:nvPr/>
        </p:nvSpPr>
        <p:spPr bwMode="auto">
          <a:xfrm>
            <a:off x="4303205" y="1158875"/>
            <a:ext cx="887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 b="0" dirty="0">
                <a:solidFill>
                  <a:schemeClr val="accent2">
                    <a:lumMod val="75000"/>
                  </a:schemeClr>
                </a:solidFill>
              </a:rPr>
              <a:t>STEP 2</a:t>
            </a:r>
            <a:endParaRPr lang="en-US" altLang="it-IT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5"/>
          <p:cNvCxnSpPr>
            <a:cxnSpLocks noChangeShapeType="1"/>
          </p:cNvCxnSpPr>
          <p:nvPr/>
        </p:nvCxnSpPr>
        <p:spPr bwMode="auto">
          <a:xfrm>
            <a:off x="8666161" y="3438299"/>
            <a:ext cx="336550" cy="1029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1" name="Object 1"/>
          <p:cNvGraphicFramePr>
            <a:graphicFrameLocks noChangeAspect="1"/>
          </p:cNvGraphicFramePr>
          <p:nvPr>
            <p:extLst/>
          </p:nvPr>
        </p:nvGraphicFramePr>
        <p:xfrm>
          <a:off x="176212" y="2199481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" y="2199481"/>
                        <a:ext cx="1778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"/>
          <p:cNvGraphicFramePr>
            <a:graphicFrameLocks noChangeAspect="1"/>
          </p:cNvGraphicFramePr>
          <p:nvPr>
            <p:extLst/>
          </p:nvPr>
        </p:nvGraphicFramePr>
        <p:xfrm>
          <a:off x="152400" y="4138101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3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38101"/>
                        <a:ext cx="215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"/>
          <p:cNvGraphicFramePr>
            <a:graphicFrameLocks noChangeAspect="1"/>
          </p:cNvGraphicFramePr>
          <p:nvPr>
            <p:extLst/>
          </p:nvPr>
        </p:nvGraphicFramePr>
        <p:xfrm>
          <a:off x="6629399" y="2441575"/>
          <a:ext cx="558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7" imgW="558720" imgH="330120" progId="Equation.DSMT4">
                  <p:embed/>
                </p:oleObj>
              </mc:Choice>
              <mc:Fallback>
                <p:oleObj name="Equation" r:id="rId7" imgW="558720" imgH="330120" progId="Equation.DSMT4">
                  <p:embed/>
                  <p:pic>
                    <p:nvPicPr>
                      <p:cNvPr id="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399" y="2441575"/>
                        <a:ext cx="558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"/>
          <p:cNvGraphicFramePr>
            <a:graphicFrameLocks noChangeAspect="1"/>
          </p:cNvGraphicFramePr>
          <p:nvPr>
            <p:extLst/>
          </p:nvPr>
        </p:nvGraphicFramePr>
        <p:xfrm>
          <a:off x="6610349" y="4027488"/>
          <a:ext cx="571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9" imgW="571320" imgH="355320" progId="Equation.DSMT4">
                  <p:embed/>
                </p:oleObj>
              </mc:Choice>
              <mc:Fallback>
                <p:oleObj name="Equation" r:id="rId9" imgW="571320" imgH="355320" progId="Equation.DSMT4">
                  <p:embed/>
                  <p:pic>
                    <p:nvPicPr>
                      <p:cNvPr id="4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49" y="4027488"/>
                        <a:ext cx="571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"/>
          <p:cNvGraphicFramePr>
            <a:graphicFrameLocks noChangeAspect="1"/>
          </p:cNvGraphicFramePr>
          <p:nvPr>
            <p:extLst/>
          </p:nvPr>
        </p:nvGraphicFramePr>
        <p:xfrm>
          <a:off x="8767761" y="3195638"/>
          <a:ext cx="228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1" imgW="228600" imgH="190440" progId="Equation.DSMT4">
                  <p:embed/>
                </p:oleObj>
              </mc:Choice>
              <mc:Fallback>
                <p:oleObj name="Equation" r:id="rId11" imgW="228600" imgH="190440" progId="Equation.DSMT4">
                  <p:embed/>
                  <p:pic>
                    <p:nvPicPr>
                      <p:cNvPr id="4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761" y="3195638"/>
                        <a:ext cx="2286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"/>
          <p:cNvGraphicFramePr>
            <a:graphicFrameLocks noChangeAspect="1"/>
          </p:cNvGraphicFramePr>
          <p:nvPr>
            <p:extLst/>
          </p:nvPr>
        </p:nvGraphicFramePr>
        <p:xfrm>
          <a:off x="3006724" y="2141307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13" imgW="927000" imgH="330120" progId="Equation.DSMT4">
                  <p:embed/>
                </p:oleObj>
              </mc:Choice>
              <mc:Fallback>
                <p:oleObj name="Equation" r:id="rId13" imgW="927000" imgH="330120" progId="Equation.DSMT4">
                  <p:embed/>
                  <p:pic>
                    <p:nvPicPr>
                      <p:cNvPr id="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4" y="2141307"/>
                        <a:ext cx="927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"/>
          <p:cNvGraphicFramePr>
            <a:graphicFrameLocks noChangeAspect="1"/>
          </p:cNvGraphicFramePr>
          <p:nvPr>
            <p:extLst/>
          </p:nvPr>
        </p:nvGraphicFramePr>
        <p:xfrm>
          <a:off x="3011573" y="4104865"/>
          <a:ext cx="850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5" imgW="850680" imgH="304560" progId="Equation.DSMT4">
                  <p:embed/>
                </p:oleObj>
              </mc:Choice>
              <mc:Fallback>
                <p:oleObj name="Equation" r:id="rId15" imgW="850680" imgH="304560" progId="Equation.DSMT4">
                  <p:embed/>
                  <p:pic>
                    <p:nvPicPr>
                      <p:cNvPr id="3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573" y="4104865"/>
                        <a:ext cx="850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36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30" name="Title 3"/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Multi-Code Hashing</a:t>
            </a: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7AB971B1-8B71-4928-940B-AC6CBF11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" y="5978017"/>
            <a:ext cx="82597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T. 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Reato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B. Demir, L. 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Bruzzone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"A Novel Unsupervised Multi-Code Hashing Strategy for Accurate and Scalable Remote Sensing Image Retrieval", IEEE Geoscience and Remote Sensing Letters, accepted for publication.</a:t>
            </a:r>
            <a:endParaRPr lang="en-US" altLang="it-IT" sz="1000" b="0" dirty="0">
              <a:solidFill>
                <a:srgbClr val="FFCC00"/>
              </a:solidFill>
              <a:latin typeface="+mn-lt"/>
            </a:endParaRPr>
          </a:p>
        </p:txBody>
      </p:sp>
      <p:pic>
        <p:nvPicPr>
          <p:cNvPr id="38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B1B5252B-C72A-4852-88F0-EB293E0264C0}"/>
              </a:ext>
            </a:extLst>
          </p:cNvPr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2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74" y="4006987"/>
            <a:ext cx="107899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60" y="4004773"/>
            <a:ext cx="10799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04018" y="5978017"/>
            <a:ext cx="82597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M. Ben Salah, A. 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Mitiche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and I. B. 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Ayed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“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Multiregion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image segmentation by parametric kernel graph cuts,” IEEE Transactions on Image Processing, vol. 20, no. 2, pp. 545–557, 2011.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it-IT" sz="1000" b="0" dirty="0">
              <a:solidFill>
                <a:srgbClr val="FFCC00"/>
              </a:solidFill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633299" y="4516790"/>
            <a:ext cx="432000" cy="55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Rounded Rectangle 37"/>
          <p:cNvSpPr/>
          <p:nvPr/>
        </p:nvSpPr>
        <p:spPr bwMode="auto">
          <a:xfrm>
            <a:off x="1277921" y="1286609"/>
            <a:ext cx="1779587" cy="8985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Extract image regions through segmentation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42" name="Object 1"/>
          <p:cNvGraphicFramePr>
            <a:graphicFrameLocks noChangeAspect="1"/>
          </p:cNvGraphicFramePr>
          <p:nvPr>
            <p:extLst/>
          </p:nvPr>
        </p:nvGraphicFramePr>
        <p:xfrm>
          <a:off x="381302" y="1243072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5" imgW="914400" imgH="482400" progId="Equation.DSMT4">
                  <p:embed/>
                </p:oleObj>
              </mc:Choice>
              <mc:Fallback>
                <p:oleObj name="Equation" r:id="rId5" imgW="914400" imgH="482400" progId="Equation.DSMT4">
                  <p:embed/>
                  <p:pic>
                    <p:nvPicPr>
                      <p:cNvPr id="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02" y="1243072"/>
                        <a:ext cx="914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496133" y="4145582"/>
            <a:ext cx="27981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ClrTx/>
              <a:buNone/>
            </a:pPr>
            <a:r>
              <a:rPr lang="en-US" altLang="en-US" sz="1400" b="0" dirty="0">
                <a:solidFill>
                  <a:srgbClr val="000000"/>
                </a:solidFill>
              </a:rPr>
              <a:t>Each region is described by: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solidFill>
                  <a:srgbClr val="000000"/>
                </a:solidFill>
              </a:rPr>
              <a:t>shape features; 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solidFill>
                  <a:srgbClr val="000000"/>
                </a:solidFill>
              </a:rPr>
              <a:t>texture features; 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solidFill>
                  <a:srgbClr val="000000"/>
                </a:solidFill>
              </a:rPr>
              <a:t>intensity features.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3399" y="5346201"/>
            <a:ext cx="8130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n-US" sz="1400" b="0" dirty="0">
                <a:solidFill>
                  <a:srgbClr val="000000"/>
                </a:solidFill>
              </a:rPr>
              <a:t>Any segmentation algorithm can be used, whereas in this work we have considered the parametric kernel graphs  cuts algorithm. </a:t>
            </a:r>
          </a:p>
        </p:txBody>
      </p:sp>
      <p:sp>
        <p:nvSpPr>
          <p:cNvPr id="48" name="Rounded Rectangle 38"/>
          <p:cNvSpPr/>
          <p:nvPr/>
        </p:nvSpPr>
        <p:spPr bwMode="auto">
          <a:xfrm>
            <a:off x="4085338" y="1226645"/>
            <a:ext cx="1884362" cy="9001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Compute regions’ descriptors for each image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9" name="Straight Arrow Connector 25"/>
          <p:cNvCxnSpPr>
            <a:cxnSpLocks noChangeShapeType="1"/>
          </p:cNvCxnSpPr>
          <p:nvPr/>
        </p:nvCxnSpPr>
        <p:spPr bwMode="auto">
          <a:xfrm>
            <a:off x="3035847" y="1690268"/>
            <a:ext cx="1058863" cy="952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65312" y="1735871"/>
            <a:ext cx="828000" cy="0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4" name="Object 1"/>
          <p:cNvGraphicFramePr>
            <a:graphicFrameLocks noChangeAspect="1"/>
          </p:cNvGraphicFramePr>
          <p:nvPr>
            <p:extLst/>
          </p:nvPr>
        </p:nvGraphicFramePr>
        <p:xfrm>
          <a:off x="3031238" y="1323149"/>
          <a:ext cx="1054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7" imgW="1054080" imgH="330120" progId="Equation.DSMT4">
                  <p:embed/>
                </p:oleObj>
              </mc:Choice>
              <mc:Fallback>
                <p:oleObj name="Equation" r:id="rId7" imgW="1054080" imgH="330120" progId="Equation.DSMT4">
                  <p:embed/>
                  <p:pic>
                    <p:nvPicPr>
                      <p:cNvPr id="3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238" y="1323149"/>
                        <a:ext cx="1054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38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39" name="Title 3"/>
          <p:cNvSpPr txBox="1">
            <a:spLocks/>
          </p:cNvSpPr>
          <p:nvPr/>
        </p:nvSpPr>
        <p:spPr bwMode="auto">
          <a:xfrm>
            <a:off x="212794" y="319345"/>
            <a:ext cx="771200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Unsupervised Multi-Code Hashing: Step 1</a:t>
            </a:r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7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2F40D4D7-0020-4BDA-9376-D937EFC57932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3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7"/>
          <p:cNvSpPr/>
          <p:nvPr/>
        </p:nvSpPr>
        <p:spPr bwMode="auto">
          <a:xfrm>
            <a:off x="1049321" y="1286609"/>
            <a:ext cx="1779587" cy="898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Extract image regions through segmentation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42" name="Object 1"/>
          <p:cNvGraphicFramePr>
            <a:graphicFrameLocks noChangeAspect="1"/>
          </p:cNvGraphicFramePr>
          <p:nvPr>
            <p:extLst/>
          </p:nvPr>
        </p:nvGraphicFramePr>
        <p:xfrm>
          <a:off x="152702" y="1243072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3" imgW="914400" imgH="482400" progId="Equation.DSMT4">
                  <p:embed/>
                </p:oleObj>
              </mc:Choice>
              <mc:Fallback>
                <p:oleObj name="Equation" r:id="rId3" imgW="914400" imgH="482400" progId="Equation.DSMT4">
                  <p:embed/>
                  <p:pic>
                    <p:nvPicPr>
                      <p:cNvPr id="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02" y="1243072"/>
                        <a:ext cx="914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ounded Rectangle 38"/>
          <p:cNvSpPr/>
          <p:nvPr/>
        </p:nvSpPr>
        <p:spPr bwMode="auto">
          <a:xfrm>
            <a:off x="3856738" y="1226645"/>
            <a:ext cx="1884362" cy="90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Compute regions’ descriptors for each image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9" name="Straight Arrow Connector 25"/>
          <p:cNvCxnSpPr>
            <a:cxnSpLocks noChangeShapeType="1"/>
          </p:cNvCxnSpPr>
          <p:nvPr/>
        </p:nvCxnSpPr>
        <p:spPr bwMode="auto">
          <a:xfrm>
            <a:off x="2807247" y="1690268"/>
            <a:ext cx="1058863" cy="952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236712" y="1735871"/>
            <a:ext cx="828000" cy="0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4" name="Object 1"/>
          <p:cNvGraphicFramePr>
            <a:graphicFrameLocks noChangeAspect="1"/>
          </p:cNvGraphicFramePr>
          <p:nvPr>
            <p:extLst/>
          </p:nvPr>
        </p:nvGraphicFramePr>
        <p:xfrm>
          <a:off x="2842909" y="1330193"/>
          <a:ext cx="1054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5" imgW="1054080" imgH="330120" progId="Equation.DSMT4">
                  <p:embed/>
                </p:oleObj>
              </mc:Choice>
              <mc:Fallback>
                <p:oleObj name="Equation" r:id="rId5" imgW="1054080" imgH="330120" progId="Equation.DSMT4">
                  <p:embed/>
                  <p:pic>
                    <p:nvPicPr>
                      <p:cNvPr id="3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909" y="1330193"/>
                        <a:ext cx="1054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38"/>
          <p:cNvSpPr/>
          <p:nvPr/>
        </p:nvSpPr>
        <p:spPr bwMode="auto">
          <a:xfrm>
            <a:off x="7031038" y="2819400"/>
            <a:ext cx="1884362" cy="8985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Estimate region posterior probabilities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35" name="Straight Arrow Connector 25"/>
          <p:cNvCxnSpPr>
            <a:cxnSpLocks noChangeShapeType="1"/>
          </p:cNvCxnSpPr>
          <p:nvPr/>
        </p:nvCxnSpPr>
        <p:spPr bwMode="auto">
          <a:xfrm flipV="1">
            <a:off x="7924800" y="2126759"/>
            <a:ext cx="0" cy="69414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8" name="Object 1"/>
          <p:cNvGraphicFramePr>
            <a:graphicFrameLocks noChangeAspect="1"/>
          </p:cNvGraphicFramePr>
          <p:nvPr>
            <p:extLst/>
          </p:nvPr>
        </p:nvGraphicFramePr>
        <p:xfrm>
          <a:off x="5740400" y="1295400"/>
          <a:ext cx="1193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7" imgW="1193760" imgH="330120" progId="Equation.DSMT4">
                  <p:embed/>
                </p:oleObj>
              </mc:Choice>
              <mc:Fallback>
                <p:oleObj name="Equation" r:id="rId7" imgW="1193760" imgH="330120" progId="Equation.DSMT4">
                  <p:embed/>
                  <p:pic>
                    <p:nvPicPr>
                      <p:cNvPr id="3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295400"/>
                        <a:ext cx="1193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25"/>
          <p:cNvCxnSpPr>
            <a:cxnSpLocks noChangeShapeType="1"/>
          </p:cNvCxnSpPr>
          <p:nvPr/>
        </p:nvCxnSpPr>
        <p:spPr bwMode="auto">
          <a:xfrm>
            <a:off x="5943600" y="3267075"/>
            <a:ext cx="1058863" cy="952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0" name="Object 1"/>
          <p:cNvGraphicFramePr>
            <a:graphicFrameLocks noChangeAspect="1"/>
          </p:cNvGraphicFramePr>
          <p:nvPr>
            <p:extLst/>
          </p:nvPr>
        </p:nvGraphicFramePr>
        <p:xfrm>
          <a:off x="6004857" y="2859480"/>
          <a:ext cx="921406" cy="34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9" imgW="1269720" imgH="469800" progId="Equation.DSMT4">
                  <p:embed/>
                </p:oleObj>
              </mc:Choice>
              <mc:Fallback>
                <p:oleObj name="Equation" r:id="rId9" imgW="1269720" imgH="469800" progId="Equation.DSMT4">
                  <p:embed/>
                  <p:pic>
                    <p:nvPicPr>
                      <p:cNvPr id="4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857" y="2859480"/>
                        <a:ext cx="921406" cy="340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43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28" name="Title 3"/>
          <p:cNvSpPr txBox="1">
            <a:spLocks/>
          </p:cNvSpPr>
          <p:nvPr/>
        </p:nvSpPr>
        <p:spPr bwMode="auto">
          <a:xfrm>
            <a:off x="212794" y="328223"/>
            <a:ext cx="771200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Unsupervised Multi-Code Hashing: Step 1</a:t>
            </a:r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45" name="Straight Arrow Connector 25">
            <a:extLst>
              <a:ext uri="{FF2B5EF4-FFF2-40B4-BE49-F238E27FC236}">
                <a16:creationId xmlns:a16="http://schemas.microsoft.com/office/drawing/2014/main" id="{D5BC23E5-04BD-4004-A6ED-225F143D19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646416"/>
            <a:ext cx="1296000" cy="952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FDA01991-EF85-4FFC-945B-B5868522B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13" y="5091867"/>
            <a:ext cx="707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4">
                <a:extLst>
                  <a:ext uri="{FF2B5EF4-FFF2-40B4-BE49-F238E27FC236}">
                    <a16:creationId xmlns:a16="http://schemas.microsoft.com/office/drawing/2014/main" id="{C82D6E10-04C8-460A-AE07-32FEEB263255}"/>
                  </a:ext>
                </a:extLst>
              </p:cNvPr>
              <p:cNvSpPr txBox="1"/>
              <p:nvPr/>
            </p:nvSpPr>
            <p:spPr>
              <a:xfrm>
                <a:off x="407413" y="3826530"/>
                <a:ext cx="85217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rgbClr val="000000"/>
                  </a:buClr>
                  <a:buFont typeface="Wingdings" panose="05000000000000000000" pitchFamily="2" charset="2"/>
                  <a:buChar char="ü"/>
                </a:pPr>
                <a:r>
                  <a:rPr lang="it-IT" dirty="0">
                    <a:solidFill>
                      <a:schemeClr val="accent2">
                        <a:lumMod val="50000"/>
                      </a:schemeClr>
                    </a:solidFill>
                  </a:rPr>
                  <a:t>Primitive clusters </a:t>
                </a:r>
                <a:r>
                  <a:rPr lang="it-IT" dirty="0">
                    <a:solidFill>
                      <a:srgbClr val="000000"/>
                    </a:solidFill>
                  </a:rPr>
                  <a:t>are defined clustering randomly selected regions’ descriptors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b="0" dirty="0">
                    <a:solidFill>
                      <a:srgbClr val="000000"/>
                    </a:solidFill>
                  </a:rPr>
                  <a:t> clusters                   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endParaRPr lang="it-IT" b="0" dirty="0">
                  <a:solidFill>
                    <a:srgbClr val="000000"/>
                  </a:solidFill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dirty="0">
                    <a:solidFill>
                      <a:srgbClr val="000000"/>
                    </a:solidFill>
                  </a:rPr>
                  <a:t>This is achieved by using </a:t>
                </a:r>
                <a:r>
                  <a:rPr lang="it-IT" dirty="0">
                    <a:solidFill>
                      <a:schemeClr val="accent2">
                        <a:lumMod val="50000"/>
                      </a:schemeClr>
                    </a:solidFill>
                  </a:rPr>
                  <a:t>Gaussian mixture models</a:t>
                </a:r>
                <a:r>
                  <a:rPr lang="it-IT" dirty="0">
                    <a:solidFill>
                      <a:srgbClr val="000000"/>
                    </a:solidFill>
                  </a:rPr>
                  <a:t>, where parameters of the mixture models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components are estimated by the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Expectation Maximization </a:t>
                </a:r>
                <a:r>
                  <a:rPr lang="en-US" dirty="0">
                    <a:solidFill>
                      <a:srgbClr val="000000"/>
                    </a:solidFill>
                  </a:rPr>
                  <a:t>algorithm.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dirty="0">
                    <a:solidFill>
                      <a:srgbClr val="000000"/>
                    </a:solidFill>
                  </a:rPr>
                  <a:t>To build an accurate correspondence between the regions and the primitive clusters,                  are estimated from the </a:t>
                </a:r>
                <a:r>
                  <a:rPr lang="it-IT" dirty="0">
                    <a:solidFill>
                      <a:schemeClr val="accent2">
                        <a:lumMod val="50000"/>
                      </a:schemeClr>
                    </a:solidFill>
                  </a:rPr>
                  <a:t>parameters of the mixture models</a:t>
                </a:r>
                <a:r>
                  <a:rPr lang="it-IT" dirty="0">
                    <a:solidFill>
                      <a:srgbClr val="000000"/>
                    </a:solidFill>
                  </a:rPr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3" name="TextBox 24">
                <a:extLst>
                  <a:ext uri="{FF2B5EF4-FFF2-40B4-BE49-F238E27FC236}">
                    <a16:creationId xmlns:a16="http://schemas.microsoft.com/office/drawing/2014/main" id="{C82D6E10-04C8-460A-AE07-32FEEB26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13" y="3826530"/>
                <a:ext cx="8521700" cy="2585323"/>
              </a:xfrm>
              <a:prstGeom prst="rect">
                <a:avLst/>
              </a:prstGeom>
              <a:blipFill>
                <a:blip r:embed="rId12"/>
                <a:stretch>
                  <a:fillRect l="-501" t="-1415" r="-572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38">
            <a:extLst>
              <a:ext uri="{FF2B5EF4-FFF2-40B4-BE49-F238E27FC236}">
                <a16:creationId xmlns:a16="http://schemas.microsoft.com/office/drawing/2014/main" id="{A16C59DE-D6C2-4B80-B90F-31EF01B329F4}"/>
              </a:ext>
            </a:extLst>
          </p:cNvPr>
          <p:cNvSpPr/>
          <p:nvPr/>
        </p:nvSpPr>
        <p:spPr bwMode="auto">
          <a:xfrm>
            <a:off x="7031038" y="1226645"/>
            <a:ext cx="1884362" cy="8985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Construct primitive clusters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22" name="Object 1">
            <a:extLst>
              <a:ext uri="{FF2B5EF4-FFF2-40B4-BE49-F238E27FC236}">
                <a16:creationId xmlns:a16="http://schemas.microsoft.com/office/drawing/2014/main" id="{DFD0BE89-D995-4B90-9133-69BF6838A9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76400" y="6019800"/>
          <a:ext cx="1056982" cy="39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13" imgW="1269720" imgH="469800" progId="Equation.DSMT4">
                  <p:embed/>
                </p:oleObj>
              </mc:Choice>
              <mc:Fallback>
                <p:oleObj name="Equation" r:id="rId13" imgW="1269720" imgH="469800" progId="Equation.DSMT4">
                  <p:embed/>
                  <p:pic>
                    <p:nvPicPr>
                      <p:cNvPr id="22" name="Object 1">
                        <a:extLst>
                          <a:ext uri="{FF2B5EF4-FFF2-40B4-BE49-F238E27FC236}">
                            <a16:creationId xmlns:a16="http://schemas.microsoft.com/office/drawing/2014/main" id="{DFD0BE89-D995-4B90-9133-69BF6838A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19800"/>
                        <a:ext cx="1056982" cy="39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CF5A366D-C518-4415-BA8C-0FF8DE465BB5}"/>
              </a:ext>
            </a:extLst>
          </p:cNvPr>
          <p:cNvSpPr txBox="1">
            <a:spLocks/>
          </p:cNvSpPr>
          <p:nvPr/>
        </p:nvSpPr>
        <p:spPr bwMode="auto">
          <a:xfrm>
            <a:off x="6762750" y="64706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2" name="Rectangle 152">
            <a:extLst>
              <a:ext uri="{FF2B5EF4-FFF2-40B4-BE49-F238E27FC236}">
                <a16:creationId xmlns:a16="http://schemas.microsoft.com/office/drawing/2014/main" id="{94323E03-6D49-4BA3-9882-B85DFAF4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359" y="42055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2503670-19B3-448A-BFCF-B5B298050F9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62200" y="4155229"/>
          <a:ext cx="1144041" cy="32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r:id="rId14" imgW="736280" imgH="215806" progId="Equation.DSMT4">
                  <p:embed/>
                </p:oleObj>
              </mc:Choice>
              <mc:Fallback>
                <p:oleObj r:id="rId14" imgW="736280" imgH="215806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62503670-19B3-448A-BFCF-B5B298050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55229"/>
                        <a:ext cx="1144041" cy="328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FC0088F2-DF4D-4897-9E9F-E6C1B7997C31}"/>
              </a:ext>
            </a:extLst>
          </p:cNvPr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5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7"/>
          <p:cNvSpPr/>
          <p:nvPr/>
        </p:nvSpPr>
        <p:spPr bwMode="auto">
          <a:xfrm>
            <a:off x="1049321" y="1286609"/>
            <a:ext cx="1779587" cy="898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Extract image regions through segmentation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42" name="Object 1"/>
          <p:cNvGraphicFramePr>
            <a:graphicFrameLocks noChangeAspect="1"/>
          </p:cNvGraphicFramePr>
          <p:nvPr>
            <p:extLst/>
          </p:nvPr>
        </p:nvGraphicFramePr>
        <p:xfrm>
          <a:off x="152702" y="1243072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914400" imgH="482400" progId="Equation.DSMT4">
                  <p:embed/>
                </p:oleObj>
              </mc:Choice>
              <mc:Fallback>
                <p:oleObj name="Equation" r:id="rId3" imgW="914400" imgH="482400" progId="Equation.DSMT4">
                  <p:embed/>
                  <p:pic>
                    <p:nvPicPr>
                      <p:cNvPr id="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02" y="1243072"/>
                        <a:ext cx="914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ounded Rectangle 38"/>
          <p:cNvSpPr/>
          <p:nvPr/>
        </p:nvSpPr>
        <p:spPr bwMode="auto">
          <a:xfrm>
            <a:off x="3856738" y="1226645"/>
            <a:ext cx="1884362" cy="90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Compute regions’ descriptors for each image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9" name="Straight Arrow Connector 25"/>
          <p:cNvCxnSpPr>
            <a:cxnSpLocks noChangeShapeType="1"/>
          </p:cNvCxnSpPr>
          <p:nvPr/>
        </p:nvCxnSpPr>
        <p:spPr bwMode="auto">
          <a:xfrm>
            <a:off x="2807247" y="1690268"/>
            <a:ext cx="1058863" cy="952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236712" y="1735871"/>
            <a:ext cx="828000" cy="0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4" name="Object 1"/>
          <p:cNvGraphicFramePr>
            <a:graphicFrameLocks noChangeAspect="1"/>
          </p:cNvGraphicFramePr>
          <p:nvPr>
            <p:extLst/>
          </p:nvPr>
        </p:nvGraphicFramePr>
        <p:xfrm>
          <a:off x="2842909" y="1330193"/>
          <a:ext cx="1054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1054080" imgH="330120" progId="Equation.DSMT4">
                  <p:embed/>
                </p:oleObj>
              </mc:Choice>
              <mc:Fallback>
                <p:oleObj name="Equation" r:id="rId5" imgW="1054080" imgH="330120" progId="Equation.DSMT4">
                  <p:embed/>
                  <p:pic>
                    <p:nvPicPr>
                      <p:cNvPr id="3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909" y="1330193"/>
                        <a:ext cx="1054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38"/>
          <p:cNvSpPr/>
          <p:nvPr/>
        </p:nvSpPr>
        <p:spPr bwMode="auto">
          <a:xfrm>
            <a:off x="7031038" y="2819400"/>
            <a:ext cx="1884362" cy="8985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Estimate region posterior probabilities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35" name="Straight Arrow Connector 25"/>
          <p:cNvCxnSpPr>
            <a:cxnSpLocks noChangeShapeType="1"/>
          </p:cNvCxnSpPr>
          <p:nvPr/>
        </p:nvCxnSpPr>
        <p:spPr bwMode="auto">
          <a:xfrm flipV="1">
            <a:off x="7924800" y="2126759"/>
            <a:ext cx="0" cy="69414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8" name="Object 1"/>
          <p:cNvGraphicFramePr>
            <a:graphicFrameLocks noChangeAspect="1"/>
          </p:cNvGraphicFramePr>
          <p:nvPr>
            <p:extLst/>
          </p:nvPr>
        </p:nvGraphicFramePr>
        <p:xfrm>
          <a:off x="5740400" y="1295400"/>
          <a:ext cx="1193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7" imgW="1193760" imgH="330120" progId="Equation.DSMT4">
                  <p:embed/>
                </p:oleObj>
              </mc:Choice>
              <mc:Fallback>
                <p:oleObj name="Equation" r:id="rId7" imgW="1193760" imgH="330120" progId="Equation.DSMT4">
                  <p:embed/>
                  <p:pic>
                    <p:nvPicPr>
                      <p:cNvPr id="3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295400"/>
                        <a:ext cx="1193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25"/>
          <p:cNvCxnSpPr>
            <a:cxnSpLocks noChangeShapeType="1"/>
          </p:cNvCxnSpPr>
          <p:nvPr/>
        </p:nvCxnSpPr>
        <p:spPr bwMode="auto">
          <a:xfrm>
            <a:off x="5943600" y="3267075"/>
            <a:ext cx="1058863" cy="952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0" name="Object 1"/>
          <p:cNvGraphicFramePr>
            <a:graphicFrameLocks noChangeAspect="1"/>
          </p:cNvGraphicFramePr>
          <p:nvPr>
            <p:extLst/>
          </p:nvPr>
        </p:nvGraphicFramePr>
        <p:xfrm>
          <a:off x="6004857" y="2859480"/>
          <a:ext cx="921406" cy="34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9" imgW="1269720" imgH="469800" progId="Equation.DSMT4">
                  <p:embed/>
                </p:oleObj>
              </mc:Choice>
              <mc:Fallback>
                <p:oleObj name="Equation" r:id="rId9" imgW="1269720" imgH="469800" progId="Equation.DSMT4">
                  <p:embed/>
                  <p:pic>
                    <p:nvPicPr>
                      <p:cNvPr id="4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857" y="2859480"/>
                        <a:ext cx="921406" cy="340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28" name="Title 3"/>
          <p:cNvSpPr txBox="1">
            <a:spLocks/>
          </p:cNvSpPr>
          <p:nvPr/>
        </p:nvSpPr>
        <p:spPr bwMode="auto">
          <a:xfrm>
            <a:off x="212794" y="328223"/>
            <a:ext cx="771200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Unsupervised Multi-Code Hashing: Step 1</a:t>
            </a:r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45" name="Straight Arrow Connector 25">
            <a:extLst>
              <a:ext uri="{FF2B5EF4-FFF2-40B4-BE49-F238E27FC236}">
                <a16:creationId xmlns:a16="http://schemas.microsoft.com/office/drawing/2014/main" id="{D5BC23E5-04BD-4004-A6ED-225F143D19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646416"/>
            <a:ext cx="1296000" cy="952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le 38">
            <a:extLst>
              <a:ext uri="{FF2B5EF4-FFF2-40B4-BE49-F238E27FC236}">
                <a16:creationId xmlns:a16="http://schemas.microsoft.com/office/drawing/2014/main" id="{A16C59DE-D6C2-4B80-B90F-31EF01B329F4}"/>
              </a:ext>
            </a:extLst>
          </p:cNvPr>
          <p:cNvSpPr/>
          <p:nvPr/>
        </p:nvSpPr>
        <p:spPr bwMode="auto">
          <a:xfrm>
            <a:off x="7031038" y="1226645"/>
            <a:ext cx="1884362" cy="8985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Construct  primitive clusters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Rounded Rectangle 38">
            <a:extLst>
              <a:ext uri="{FF2B5EF4-FFF2-40B4-BE49-F238E27FC236}">
                <a16:creationId xmlns:a16="http://schemas.microsoft.com/office/drawing/2014/main" id="{8C497020-B425-4BFE-B5E4-E4EE5F3BB8FF}"/>
              </a:ext>
            </a:extLst>
          </p:cNvPr>
          <p:cNvSpPr/>
          <p:nvPr/>
        </p:nvSpPr>
        <p:spPr bwMode="auto">
          <a:xfrm>
            <a:off x="4059238" y="2848410"/>
            <a:ext cx="1884362" cy="8985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Generate descriptors of primitives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24" name="Object 1">
            <a:extLst>
              <a:ext uri="{FF2B5EF4-FFF2-40B4-BE49-F238E27FC236}">
                <a16:creationId xmlns:a16="http://schemas.microsoft.com/office/drawing/2014/main" id="{7BE8820D-0E79-48E2-8F70-32DF1431A41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63900" y="2895600"/>
          <a:ext cx="622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12" imgW="622080" imgH="330120" progId="Equation.DSMT4">
                  <p:embed/>
                </p:oleObj>
              </mc:Choice>
              <mc:Fallback>
                <p:oleObj name="Equation" r:id="rId12" imgW="622080" imgH="330120" progId="Equation.DSMT4">
                  <p:embed/>
                  <p:pic>
                    <p:nvPicPr>
                      <p:cNvPr id="24" name="Object 1">
                        <a:extLst>
                          <a:ext uri="{FF2B5EF4-FFF2-40B4-BE49-F238E27FC236}">
                            <a16:creationId xmlns:a16="http://schemas.microsoft.com/office/drawing/2014/main" id="{7BE8820D-0E79-48E2-8F70-32DF1431A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895600"/>
                        <a:ext cx="622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C4A021-CDE8-4412-8C79-B4FCB2E41B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9737" y="3299891"/>
            <a:ext cx="1058863" cy="9525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Segnaposto piè di pagina 85">
            <a:extLst>
              <a:ext uri="{FF2B5EF4-FFF2-40B4-BE49-F238E27FC236}">
                <a16:creationId xmlns:a16="http://schemas.microsoft.com/office/drawing/2014/main" id="{B6F82285-82CC-4126-8D3A-8D90B56CBF2B}"/>
              </a:ext>
            </a:extLst>
          </p:cNvPr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4E5630F5-1ABF-4411-8F25-3BFE3911D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38" y="5162476"/>
            <a:ext cx="707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/>
          </a:p>
        </p:txBody>
      </p:sp>
      <p:graphicFrame>
        <p:nvGraphicFramePr>
          <p:cNvPr id="36" name="Object 2">
            <a:extLst>
              <a:ext uri="{FF2B5EF4-FFF2-40B4-BE49-F238E27FC236}">
                <a16:creationId xmlns:a16="http://schemas.microsoft.com/office/drawing/2014/main" id="{D007E6D1-E805-480A-8D3E-C77C73C0C69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48713" y="4538588"/>
          <a:ext cx="5970588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14" imgW="2946240" imgH="850680" progId="Equation.DSMT4">
                  <p:embed/>
                </p:oleObj>
              </mc:Choice>
              <mc:Fallback>
                <p:oleObj name="Equation" r:id="rId14" imgW="2946240" imgH="850680" progId="Equation.DSMT4">
                  <p:embed/>
                  <p:pic>
                    <p:nvPicPr>
                      <p:cNvPr id="36" name="Object 2">
                        <a:extLst>
                          <a:ext uri="{FF2B5EF4-FFF2-40B4-BE49-F238E27FC236}">
                            <a16:creationId xmlns:a16="http://schemas.microsoft.com/office/drawing/2014/main" id="{D007E6D1-E805-480A-8D3E-C77C73C0C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713" y="4538588"/>
                        <a:ext cx="5970588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7">
            <a:extLst>
              <a:ext uri="{FF2B5EF4-FFF2-40B4-BE49-F238E27FC236}">
                <a16:creationId xmlns:a16="http://schemas.microsoft.com/office/drawing/2014/main" id="{DB4E1CEB-E293-4B0B-A1D0-549EE362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523" y="5348212"/>
            <a:ext cx="1822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i="1" dirty="0">
                <a:solidFill>
                  <a:schemeClr val="accent2"/>
                </a:solidFill>
              </a:rPr>
              <a:t>k</a:t>
            </a:r>
            <a:r>
              <a:rPr lang="it-IT" altLang="it-IT" sz="1200" b="0" dirty="0">
                <a:solidFill>
                  <a:schemeClr val="accent2"/>
                </a:solidFill>
              </a:rPr>
              <a:t>-th posterior probability</a:t>
            </a: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B4D8D701-A5F4-474C-8A3A-D786A737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127" y="4639394"/>
            <a:ext cx="815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i="1" dirty="0">
                <a:solidFill>
                  <a:schemeClr val="accent2"/>
                </a:solidFill>
              </a:rPr>
              <a:t>threshold</a:t>
            </a:r>
            <a:endParaRPr lang="it-IT" altLang="it-IT" sz="1200" b="0" dirty="0">
              <a:solidFill>
                <a:schemeClr val="accent2"/>
              </a:solidFill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CFC5F73B-1EA4-48DD-AB3E-76EEC910C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969" y="5128894"/>
            <a:ext cx="833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i="1" dirty="0">
                <a:solidFill>
                  <a:schemeClr val="accent2"/>
                </a:solidFill>
              </a:rPr>
              <a:t>k</a:t>
            </a:r>
            <a:r>
              <a:rPr lang="it-IT" altLang="it-IT" sz="1200" b="0" dirty="0">
                <a:solidFill>
                  <a:schemeClr val="accent2"/>
                </a:solidFill>
              </a:rPr>
              <a:t>-th class</a:t>
            </a:r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id="{091B9B97-7BB6-4DF8-8852-2BB02EE0925B}"/>
              </a:ext>
            </a:extLst>
          </p:cNvPr>
          <p:cNvSpPr/>
          <p:nvPr/>
        </p:nvSpPr>
        <p:spPr bwMode="auto">
          <a:xfrm>
            <a:off x="5579558" y="4679249"/>
            <a:ext cx="1047554" cy="557839"/>
          </a:xfrm>
          <a:prstGeom prst="ellips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accent2"/>
              </a:solidFill>
            </a:endParaRPr>
          </a:p>
        </p:txBody>
      </p:sp>
      <p:sp>
        <p:nvSpPr>
          <p:cNvPr id="47" name="Oval 8">
            <a:extLst>
              <a:ext uri="{FF2B5EF4-FFF2-40B4-BE49-F238E27FC236}">
                <a16:creationId xmlns:a16="http://schemas.microsoft.com/office/drawing/2014/main" id="{93A579F0-4CA6-4C97-A340-AFA26408F8A5}"/>
              </a:ext>
            </a:extLst>
          </p:cNvPr>
          <p:cNvSpPr/>
          <p:nvPr/>
        </p:nvSpPr>
        <p:spPr bwMode="auto">
          <a:xfrm>
            <a:off x="6917725" y="4741788"/>
            <a:ext cx="334864" cy="334002"/>
          </a:xfrm>
          <a:prstGeom prst="ellips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accent2"/>
              </a:solidFill>
            </a:endParaRPr>
          </a:p>
        </p:txBody>
      </p:sp>
      <p:sp>
        <p:nvSpPr>
          <p:cNvPr id="50" name="Oval 8">
            <a:extLst>
              <a:ext uri="{FF2B5EF4-FFF2-40B4-BE49-F238E27FC236}">
                <a16:creationId xmlns:a16="http://schemas.microsoft.com/office/drawing/2014/main" id="{C16E497C-10FF-4CCD-9848-209640F0850F}"/>
              </a:ext>
            </a:extLst>
          </p:cNvPr>
          <p:cNvSpPr/>
          <p:nvPr/>
        </p:nvSpPr>
        <p:spPr bwMode="auto">
          <a:xfrm>
            <a:off x="2148032" y="4708450"/>
            <a:ext cx="227756" cy="304557"/>
          </a:xfrm>
          <a:prstGeom prst="ellips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accent2"/>
              </a:solidFill>
            </a:endParaRPr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C29CB8FB-85BF-4B3B-BFD2-5279EEBBB818}"/>
              </a:ext>
            </a:extLst>
          </p:cNvPr>
          <p:cNvSpPr/>
          <p:nvPr/>
        </p:nvSpPr>
        <p:spPr bwMode="auto">
          <a:xfrm rot="16200000">
            <a:off x="7338948" y="4239751"/>
            <a:ext cx="251460" cy="735330"/>
          </a:xfrm>
          <a:custGeom>
            <a:avLst/>
            <a:gdLst>
              <a:gd name="connsiteX0" fmla="*/ 0 w 175504"/>
              <a:gd name="connsiteY0" fmla="*/ 0 h 967740"/>
              <a:gd name="connsiteX1" fmla="*/ 175260 w 175504"/>
              <a:gd name="connsiteY1" fmla="*/ 525780 h 967740"/>
              <a:gd name="connsiteX2" fmla="*/ 30480 w 175504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04" h="967740">
                <a:moveTo>
                  <a:pt x="0" y="0"/>
                </a:moveTo>
                <a:cubicBezTo>
                  <a:pt x="85090" y="182245"/>
                  <a:pt x="170180" y="364490"/>
                  <a:pt x="175260" y="525780"/>
                </a:cubicBezTo>
                <a:cubicBezTo>
                  <a:pt x="180340" y="687070"/>
                  <a:pt x="105410" y="827405"/>
                  <a:pt x="30480" y="967740"/>
                </a:cubicBezTo>
              </a:path>
            </a:pathLst>
          </a:cu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accent2"/>
              </a:solidFill>
            </a:endParaRPr>
          </a:p>
        </p:txBody>
      </p:sp>
      <p:cxnSp>
        <p:nvCxnSpPr>
          <p:cNvPr id="56" name="Straight Arrow Connector 12">
            <a:extLst>
              <a:ext uri="{FF2B5EF4-FFF2-40B4-BE49-F238E27FC236}">
                <a16:creationId xmlns:a16="http://schemas.microsoft.com/office/drawing/2014/main" id="{1C630004-415C-42AF-955A-FFBE53940352}"/>
              </a:ext>
            </a:extLst>
          </p:cNvPr>
          <p:cNvCxnSpPr/>
          <p:nvPr/>
        </p:nvCxnSpPr>
        <p:spPr bwMode="auto">
          <a:xfrm>
            <a:off x="6110374" y="5237088"/>
            <a:ext cx="0" cy="144000"/>
          </a:xfrm>
          <a:prstGeom prst="straightConnector1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</p:cxnSp>
      <p:cxnSp>
        <p:nvCxnSpPr>
          <p:cNvPr id="57" name="Straight Arrow Connector 12">
            <a:extLst>
              <a:ext uri="{FF2B5EF4-FFF2-40B4-BE49-F238E27FC236}">
                <a16:creationId xmlns:a16="http://schemas.microsoft.com/office/drawing/2014/main" id="{0D08DA9B-A15A-49B2-BE11-524DA2B55946}"/>
              </a:ext>
            </a:extLst>
          </p:cNvPr>
          <p:cNvCxnSpPr/>
          <p:nvPr/>
        </p:nvCxnSpPr>
        <p:spPr bwMode="auto">
          <a:xfrm>
            <a:off x="2261910" y="5018476"/>
            <a:ext cx="0" cy="144000"/>
          </a:xfrm>
          <a:prstGeom prst="straightConnector1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</p:cxnSp>
      <p:sp>
        <p:nvSpPr>
          <p:cNvPr id="58" name="Rectangle 7">
            <a:extLst>
              <a:ext uri="{FF2B5EF4-FFF2-40B4-BE49-F238E27FC236}">
                <a16:creationId xmlns:a16="http://schemas.microsoft.com/office/drawing/2014/main" id="{66889570-133E-4F11-942D-1DB079E5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369" y="6128028"/>
            <a:ext cx="1814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chemeClr val="accent2"/>
                </a:solidFill>
              </a:rPr>
              <a:t>vector of all zero entries</a:t>
            </a: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AC50C68F-5336-47E0-9A10-30F011DB8B4A}"/>
              </a:ext>
            </a:extLst>
          </p:cNvPr>
          <p:cNvSpPr/>
          <p:nvPr/>
        </p:nvSpPr>
        <p:spPr bwMode="auto">
          <a:xfrm>
            <a:off x="3518788" y="5684200"/>
            <a:ext cx="253937" cy="300601"/>
          </a:xfrm>
          <a:prstGeom prst="ellips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accent2"/>
              </a:solidFill>
            </a:endParaRPr>
          </a:p>
        </p:txBody>
      </p:sp>
      <p:cxnSp>
        <p:nvCxnSpPr>
          <p:cNvPr id="60" name="Straight Arrow Connector 12">
            <a:extLst>
              <a:ext uri="{FF2B5EF4-FFF2-40B4-BE49-F238E27FC236}">
                <a16:creationId xmlns:a16="http://schemas.microsoft.com/office/drawing/2014/main" id="{B03BFC7C-05E4-4F7E-A993-69C7DAFFE197}"/>
              </a:ext>
            </a:extLst>
          </p:cNvPr>
          <p:cNvCxnSpPr/>
          <p:nvPr/>
        </p:nvCxnSpPr>
        <p:spPr bwMode="auto">
          <a:xfrm>
            <a:off x="3671188" y="6018202"/>
            <a:ext cx="0" cy="144000"/>
          </a:xfrm>
          <a:prstGeom prst="straightConnector1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</p:cxnSp>
      <p:sp>
        <p:nvSpPr>
          <p:cNvPr id="61" name="Rectangle 4">
            <a:extLst>
              <a:ext uri="{FF2B5EF4-FFF2-40B4-BE49-F238E27FC236}">
                <a16:creationId xmlns:a16="http://schemas.microsoft.com/office/drawing/2014/main" id="{2E06AF2F-DB54-45C1-B212-EF933A83275D}"/>
              </a:ext>
            </a:extLst>
          </p:cNvPr>
          <p:cNvSpPr/>
          <p:nvPr/>
        </p:nvSpPr>
        <p:spPr>
          <a:xfrm>
            <a:off x="417850" y="3902399"/>
            <a:ext cx="712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altLang="it-IT" dirty="0">
                <a:solidFill>
                  <a:schemeClr val="accent2"/>
                </a:solidFill>
              </a:rPr>
              <a:t>Descriptors</a:t>
            </a:r>
            <a:r>
              <a:rPr lang="it-IT" altLang="it-IT" dirty="0">
                <a:solidFill>
                  <a:schemeClr val="tx2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of </a:t>
            </a:r>
            <a:r>
              <a:rPr lang="it-IT" altLang="it-IT" dirty="0" err="1">
                <a:solidFill>
                  <a:schemeClr val="accent2"/>
                </a:solidFill>
              </a:rPr>
              <a:t>primitives</a:t>
            </a:r>
            <a:r>
              <a:rPr lang="it-IT" altLang="it-IT" dirty="0">
                <a:solidFill>
                  <a:schemeClr val="accent2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are estimated as follows:</a:t>
            </a:r>
            <a:endParaRPr lang="en-US" altLang="it-IT" dirty="0">
              <a:solidFill>
                <a:srgbClr val="000000"/>
              </a:solidFill>
            </a:endParaRPr>
          </a:p>
        </p:txBody>
      </p:sp>
      <p:pic>
        <p:nvPicPr>
          <p:cNvPr id="43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018B615C-8F49-495E-BAEB-62C7FBF90025}"/>
              </a:ext>
            </a:extLst>
          </p:cNvPr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0980" y="5943600"/>
            <a:ext cx="879288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sz="1000" b="0" dirty="0">
                <a:solidFill>
                  <a:schemeClr val="accent2">
                    <a:lumMod val="50000"/>
                  </a:schemeClr>
                </a:solidFill>
              </a:rPr>
              <a:t>B. </a:t>
            </a:r>
            <a:r>
              <a:rPr lang="en-US" sz="1000" b="0" dirty="0" err="1">
                <a:solidFill>
                  <a:schemeClr val="accent2">
                    <a:lumMod val="50000"/>
                  </a:schemeClr>
                </a:solidFill>
              </a:rPr>
              <a:t>Demir</a:t>
            </a:r>
            <a:r>
              <a:rPr lang="en-US" sz="1000" b="0" dirty="0">
                <a:solidFill>
                  <a:schemeClr val="accent2">
                    <a:lumMod val="50000"/>
                  </a:schemeClr>
                </a:solidFill>
              </a:rPr>
              <a:t>, L. </a:t>
            </a:r>
            <a:r>
              <a:rPr lang="en-US" sz="1000" b="0" dirty="0" err="1">
                <a:solidFill>
                  <a:schemeClr val="accent2">
                    <a:lumMod val="50000"/>
                  </a:schemeClr>
                </a:solidFill>
              </a:rPr>
              <a:t>Bruzzone</a:t>
            </a:r>
            <a:r>
              <a:rPr lang="en-US" sz="1000" b="0" dirty="0">
                <a:solidFill>
                  <a:schemeClr val="accent2">
                    <a:lumMod val="50000"/>
                  </a:schemeClr>
                </a:solidFill>
              </a:rPr>
              <a:t> “Hashing based scalable remote sensing image search and retrieval in large archives</a:t>
            </a:r>
            <a:r>
              <a:rPr lang="en-US" sz="1000" b="0" i="1" dirty="0">
                <a:solidFill>
                  <a:schemeClr val="accent2">
                    <a:lumMod val="50000"/>
                  </a:schemeClr>
                </a:solidFill>
              </a:rPr>
              <a:t>”, IEEE Transactions on Geoscience and Remote Sensing</a:t>
            </a:r>
            <a:r>
              <a:rPr lang="en-US" sz="1000" b="0" dirty="0">
                <a:solidFill>
                  <a:schemeClr val="accent2">
                    <a:lumMod val="50000"/>
                  </a:schemeClr>
                </a:solidFill>
              </a:rPr>
              <a:t>, vol. 54, no.2, pp. 892-904, 2016. </a:t>
            </a:r>
            <a:endParaRPr lang="en-US" altLang="it-IT" sz="10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8" name="Object 1"/>
          <p:cNvGraphicFramePr>
            <a:graphicFrameLocks noChangeAspect="1"/>
          </p:cNvGraphicFramePr>
          <p:nvPr>
            <p:extLst/>
          </p:nvPr>
        </p:nvGraphicFramePr>
        <p:xfrm>
          <a:off x="1905000" y="3200400"/>
          <a:ext cx="165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1650960" imgH="279360" progId="Equation.DSMT4">
                  <p:embed/>
                </p:oleObj>
              </mc:Choice>
              <mc:Fallback>
                <p:oleObj name="Equation" r:id="rId3" imgW="1650960" imgH="279360" progId="Equation.DSMT4">
                  <p:embed/>
                  <p:pic>
                    <p:nvPicPr>
                      <p:cNvPr id="9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00400"/>
                        <a:ext cx="1651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"/>
          <p:cNvGraphicFramePr>
            <a:graphicFrameLocks noChangeAspect="1"/>
          </p:cNvGraphicFramePr>
          <p:nvPr>
            <p:extLst/>
          </p:nvPr>
        </p:nvGraphicFramePr>
        <p:xfrm>
          <a:off x="6680200" y="4309861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5" imgW="1091880" imgH="304560" progId="Equation.DSMT4">
                  <p:embed/>
                </p:oleObj>
              </mc:Choice>
              <mc:Fallback>
                <p:oleObj name="Equation" r:id="rId5" imgW="1091880" imgH="304560" progId="Equation.DSMT4">
                  <p:embed/>
                  <p:pic>
                    <p:nvPicPr>
                      <p:cNvPr id="9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4309861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1"/>
          <p:cNvGraphicFramePr>
            <a:graphicFrameLocks noChangeAspect="1"/>
          </p:cNvGraphicFramePr>
          <p:nvPr>
            <p:extLst/>
          </p:nvPr>
        </p:nvGraphicFramePr>
        <p:xfrm>
          <a:off x="2905921" y="4546600"/>
          <a:ext cx="1638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7" imgW="1638000" imgH="330120" progId="Equation.DSMT4">
                  <p:embed/>
                </p:oleObj>
              </mc:Choice>
              <mc:Fallback>
                <p:oleObj name="Equation" r:id="rId7" imgW="1638000" imgH="330120" progId="Equation.DSMT4">
                  <p:embed/>
                  <p:pic>
                    <p:nvPicPr>
                      <p:cNvPr id="10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921" y="4546600"/>
                        <a:ext cx="1638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3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212794" y="328223"/>
            <a:ext cx="771200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Multi-Code Hashing: Step 2</a:t>
            </a:r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DD977768-8264-47D4-BFD4-99A68EF3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0" y="1799562"/>
            <a:ext cx="8709027" cy="842038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20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2"/>
                </a:solidFill>
              </a:rPr>
              <a:t>Hashing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is applied to the descriptors of each primitive cluster separately from each other.</a:t>
            </a:r>
          </a:p>
          <a:p>
            <a:pPr marL="0" indent="0" algn="just" eaLnBrk="1" hangingPunct="1">
              <a:buClr>
                <a:srgbClr val="000000"/>
              </a:buClr>
              <a:defRPr/>
            </a:pPr>
            <a:endParaRPr lang="en-GB" dirty="0">
              <a:solidFill>
                <a:schemeClr val="accent2"/>
              </a:solidFill>
            </a:endParaRPr>
          </a:p>
          <a:p>
            <a:pPr marL="0" indent="0" algn="just" eaLnBrk="1" hangingPunct="1">
              <a:buClr>
                <a:srgbClr val="000000"/>
              </a:buClr>
              <a:defRPr/>
            </a:pPr>
            <a:endParaRPr lang="en-GB" dirty="0">
              <a:solidFill>
                <a:schemeClr val="accent2"/>
              </a:solidFill>
            </a:endParaRPr>
          </a:p>
          <a:p>
            <a:pPr algn="just"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GB" dirty="0">
                <a:solidFill>
                  <a:schemeClr val="accent2"/>
                </a:solidFill>
              </a:rPr>
              <a:t>Kernel-based unsupervised locality sensitive hashing (KULSH) </a:t>
            </a:r>
            <a:r>
              <a:rPr lang="en-GB" dirty="0">
                <a:solidFill>
                  <a:srgbClr val="000000"/>
                </a:solidFill>
              </a:rPr>
              <a:t>is applied to the descriptors                             of </a:t>
            </a:r>
            <a:r>
              <a:rPr lang="en-GB" i="1" dirty="0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dirty="0" err="1">
                <a:solidFill>
                  <a:srgbClr val="000000"/>
                </a:solidFill>
              </a:rPr>
              <a:t>th</a:t>
            </a:r>
            <a:r>
              <a:rPr lang="en-GB" dirty="0">
                <a:solidFill>
                  <a:srgbClr val="000000"/>
                </a:solidFill>
              </a:rPr>
              <a:t> primitive class separately from each other.</a:t>
            </a:r>
          </a:p>
          <a:p>
            <a:pPr algn="just"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0" indent="0" algn="just" eaLnBrk="1" hangingPunct="1"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algn="just" eaLnBrk="1" hangingPunct="1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just"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</a:rPr>
              <a:t>The same process is applied for a total of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hash functions                   , resulting in a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-bits hash code                             associated to each primitive class.  </a:t>
            </a:r>
          </a:p>
          <a:p>
            <a:pPr algn="just"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1600" dirty="0">
              <a:solidFill>
                <a:schemeClr val="tx2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1600" dirty="0">
              <a:solidFill>
                <a:schemeClr val="tx2"/>
              </a:solidFill>
            </a:endParaRPr>
          </a:p>
        </p:txBody>
      </p:sp>
      <p:pic>
        <p:nvPicPr>
          <p:cNvPr id="10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9B9836FD-D546-421B-A5E5-A248920AFC13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9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828800" y="3951571"/>
          <a:ext cx="50292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" imgW="2298600" imgH="444240" progId="Equation.DSMT4">
                  <p:embed/>
                </p:oleObj>
              </mc:Choice>
              <mc:Fallback>
                <p:oleObj name="Equation" r:id="rId3" imgW="2298600" imgH="44424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51571"/>
                        <a:ext cx="50292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92513" y="4676775"/>
            <a:ext cx="1131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i="1" dirty="0">
                <a:solidFill>
                  <a:schemeClr val="accent2"/>
                </a:solidFill>
              </a:rPr>
              <a:t>XOR operator</a:t>
            </a:r>
            <a:endParaRPr lang="it-IT" altLang="it-IT" sz="1200" b="0" dirty="0">
              <a:solidFill>
                <a:schemeClr val="accent2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911318" y="3689942"/>
            <a:ext cx="183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i="1" dirty="0">
                <a:solidFill>
                  <a:schemeClr val="accent2"/>
                </a:solidFill>
              </a:rPr>
              <a:t>k</a:t>
            </a:r>
            <a:r>
              <a:rPr lang="it-IT" altLang="it-IT" sz="1200" b="0" dirty="0">
                <a:solidFill>
                  <a:schemeClr val="accent2"/>
                </a:solidFill>
              </a:rPr>
              <a:t>-th hash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chemeClr val="accent2"/>
                </a:solidFill>
              </a:rPr>
              <a:t>code of the query image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11688" y="4693727"/>
            <a:ext cx="194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i="1" dirty="0">
                <a:solidFill>
                  <a:schemeClr val="accent2"/>
                </a:solidFill>
              </a:rPr>
              <a:t>k</a:t>
            </a:r>
            <a:r>
              <a:rPr lang="it-IT" altLang="it-IT" sz="1200" b="0" dirty="0">
                <a:solidFill>
                  <a:schemeClr val="accent2"/>
                </a:solidFill>
              </a:rPr>
              <a:t>-th hash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chemeClr val="accent2"/>
                </a:solidFill>
              </a:rPr>
              <a:t>code of the archive image</a:t>
            </a:r>
          </a:p>
        </p:txBody>
      </p:sp>
      <p:cxnSp>
        <p:nvCxnSpPr>
          <p:cNvPr id="18" name="Straight Arrow Connector 12"/>
          <p:cNvCxnSpPr/>
          <p:nvPr/>
        </p:nvCxnSpPr>
        <p:spPr bwMode="auto">
          <a:xfrm>
            <a:off x="4114800" y="4574696"/>
            <a:ext cx="0" cy="144000"/>
          </a:xfrm>
          <a:prstGeom prst="straightConnector1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</p:cxnSp>
      <p:sp>
        <p:nvSpPr>
          <p:cNvPr id="20" name="Oval 8"/>
          <p:cNvSpPr/>
          <p:nvPr/>
        </p:nvSpPr>
        <p:spPr bwMode="auto">
          <a:xfrm>
            <a:off x="4269887" y="4191000"/>
            <a:ext cx="652949" cy="527696"/>
          </a:xfrm>
          <a:prstGeom prst="ellips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accent2"/>
              </a:solidFill>
            </a:endParaRPr>
          </a:p>
        </p:txBody>
      </p:sp>
      <p:sp>
        <p:nvSpPr>
          <p:cNvPr id="22" name="Oval 8"/>
          <p:cNvSpPr/>
          <p:nvPr/>
        </p:nvSpPr>
        <p:spPr bwMode="auto">
          <a:xfrm>
            <a:off x="3279198" y="4151905"/>
            <a:ext cx="680516" cy="566792"/>
          </a:xfrm>
          <a:prstGeom prst="ellips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accent2"/>
              </a:solidFill>
            </a:endParaRPr>
          </a:p>
        </p:txBody>
      </p:sp>
      <p:sp>
        <p:nvSpPr>
          <p:cNvPr id="23" name="Freeform 43"/>
          <p:cNvSpPr/>
          <p:nvPr/>
        </p:nvSpPr>
        <p:spPr bwMode="auto">
          <a:xfrm rot="16200000">
            <a:off x="3822434" y="3736358"/>
            <a:ext cx="186815" cy="702720"/>
          </a:xfrm>
          <a:custGeom>
            <a:avLst/>
            <a:gdLst>
              <a:gd name="connsiteX0" fmla="*/ 0 w 175504"/>
              <a:gd name="connsiteY0" fmla="*/ 0 h 967740"/>
              <a:gd name="connsiteX1" fmla="*/ 175260 w 175504"/>
              <a:gd name="connsiteY1" fmla="*/ 525780 h 967740"/>
              <a:gd name="connsiteX2" fmla="*/ 30480 w 175504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04" h="967740">
                <a:moveTo>
                  <a:pt x="0" y="0"/>
                </a:moveTo>
                <a:cubicBezTo>
                  <a:pt x="85090" y="182245"/>
                  <a:pt x="170180" y="364490"/>
                  <a:pt x="175260" y="525780"/>
                </a:cubicBezTo>
                <a:cubicBezTo>
                  <a:pt x="180340" y="687070"/>
                  <a:pt x="105410" y="827405"/>
                  <a:pt x="30480" y="967740"/>
                </a:cubicBezTo>
              </a:path>
            </a:pathLst>
          </a:cu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2"/>
          <p:cNvCxnSpPr/>
          <p:nvPr/>
        </p:nvCxnSpPr>
        <p:spPr bwMode="auto">
          <a:xfrm>
            <a:off x="4800600" y="4693727"/>
            <a:ext cx="457200" cy="200333"/>
          </a:xfrm>
          <a:prstGeom prst="straightConnector1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sm" len="sm"/>
            <a:tailEnd type="triangle" w="sm" len="sm"/>
          </a:ln>
          <a:effectLst/>
        </p:spPr>
      </p:cxnSp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5867400" y="2548466"/>
          <a:ext cx="1066800" cy="38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5" imgW="672840" imgH="241200" progId="Equation.DSMT4">
                  <p:embed/>
                </p:oleObj>
              </mc:Choice>
              <mc:Fallback>
                <p:oleObj name="Equation" r:id="rId5" imgW="672840" imgH="2412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48466"/>
                        <a:ext cx="1066800" cy="382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/>
          </p:nvPr>
        </p:nvGraphicFramePr>
        <p:xfrm>
          <a:off x="5061155" y="2775057"/>
          <a:ext cx="9255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583920" imgH="266400" progId="Equation.DSMT4">
                  <p:embed/>
                </p:oleObj>
              </mc:Choice>
              <mc:Fallback>
                <p:oleObj name="Equation" r:id="rId7" imgW="583920" imgH="26640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155" y="2775057"/>
                        <a:ext cx="92551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24349" y="2770094"/>
                <a:ext cx="1905201" cy="423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it-I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=1,2,...,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49" y="2770094"/>
                <a:ext cx="1905201" cy="4231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28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 bwMode="auto">
          <a:xfrm>
            <a:off x="212794" y="328223"/>
            <a:ext cx="771200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Multi-</a:t>
            </a:r>
            <a:r>
              <a:rPr lang="it-IT" b="1" kern="0" dirty="0" err="1">
                <a:solidFill>
                  <a:schemeClr val="accent2">
                    <a:lumMod val="50000"/>
                  </a:schemeClr>
                </a:solidFill>
              </a:rPr>
              <a:t>Hash</a:t>
            </a:r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-Code-</a:t>
            </a:r>
            <a:r>
              <a:rPr lang="it-IT" b="1" kern="0" dirty="0" err="1">
                <a:solidFill>
                  <a:schemeClr val="accent2">
                    <a:lumMod val="50000"/>
                  </a:schemeClr>
                </a:solidFill>
              </a:rPr>
              <a:t>Matching</a:t>
            </a:r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584994" y="1394304"/>
            <a:ext cx="796448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it-IT" altLang="it-IT" sz="1800" b="0" dirty="0">
                <a:solidFill>
                  <a:schemeClr val="accent2"/>
                </a:solidFill>
              </a:rPr>
              <a:t>Multi-hash-code-matching scheme </a:t>
            </a:r>
            <a:r>
              <a:rPr lang="it-IT" altLang="it-IT" sz="1800" b="0" dirty="0">
                <a:solidFill>
                  <a:srgbClr val="000000"/>
                </a:solidFill>
              </a:rPr>
              <a:t>is used by the proposed hashing method for image retrieval.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it-IT" altLang="it-IT" sz="1800" b="0" dirty="0">
                <a:solidFill>
                  <a:srgbClr val="000000"/>
                </a:solidFill>
              </a:rPr>
              <a:t>This scheme estimates the similarity between           as a sum of </a:t>
            </a:r>
            <a:r>
              <a:rPr lang="it-IT" altLang="it-IT" sz="1800" b="0" dirty="0">
                <a:solidFill>
                  <a:schemeClr val="accent2"/>
                </a:solidFill>
              </a:rPr>
              <a:t>Hamming distances </a:t>
            </a:r>
            <a:r>
              <a:rPr lang="it-IT" altLang="it-IT" sz="1800" b="0" dirty="0">
                <a:solidFill>
                  <a:srgbClr val="000000"/>
                </a:solidFill>
              </a:rPr>
              <a:t>estimated between                                             as: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0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it-IT" altLang="it-IT" sz="1800" b="0" dirty="0">
                <a:solidFill>
                  <a:srgbClr val="000000"/>
                </a:solidFill>
              </a:rPr>
              <a:t>Then, the images with the </a:t>
            </a:r>
            <a:r>
              <a:rPr lang="it-IT" altLang="it-IT" sz="1800" b="0" dirty="0">
                <a:solidFill>
                  <a:schemeClr val="accent2"/>
                </a:solidFill>
              </a:rPr>
              <a:t>lowest distance </a:t>
            </a:r>
            <a:r>
              <a:rPr lang="it-IT" altLang="it-IT" sz="1800" b="0" dirty="0">
                <a:solidFill>
                  <a:srgbClr val="000000"/>
                </a:solidFill>
              </a:rPr>
              <a:t>are retrieved. </a:t>
            </a:r>
          </a:p>
          <a:p>
            <a:pPr marL="0" indent="0" algn="just">
              <a:spcBef>
                <a:spcPct val="0"/>
              </a:spcBef>
              <a:buClrTx/>
              <a:buNone/>
            </a:pPr>
            <a:endParaRPr lang="it-IT" altLang="it-IT" sz="1800" b="0" dirty="0">
              <a:solidFill>
                <a:schemeClr val="tx2"/>
              </a:solidFill>
            </a:endParaRPr>
          </a:p>
        </p:txBody>
      </p:sp>
      <p:pic>
        <p:nvPicPr>
          <p:cNvPr id="26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128B0D90-0D56-498B-BF79-1214E605EFB8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6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22" name="Segnaposto piè di pagina 85"/>
          <p:cNvSpPr txBox="1">
            <a:spLocks/>
          </p:cNvSpPr>
          <p:nvPr/>
        </p:nvSpPr>
        <p:spPr bwMode="auto">
          <a:xfrm>
            <a:off x="3092450" y="6498359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212795" y="328223"/>
            <a:ext cx="7391400" cy="563562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Archive Description</a:t>
            </a:r>
            <a:endParaRPr lang="it-IT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34050C1-E668-4081-A99F-959A0B8E8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42" y="1318680"/>
            <a:ext cx="8445500" cy="903287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>
              <a:buClr>
                <a:schemeClr val="tx2"/>
              </a:buClr>
              <a:defRPr/>
            </a:pPr>
            <a:r>
              <a:rPr lang="en-US" altLang="it-IT" sz="1600" b="1" dirty="0">
                <a:solidFill>
                  <a:schemeClr val="accent2">
                    <a:lumMod val="50000"/>
                  </a:schemeClr>
                </a:solidFill>
              </a:rPr>
              <a:t>Data set: </a:t>
            </a:r>
            <a:r>
              <a:rPr lang="en-US" altLang="it-IT" sz="1600" dirty="0">
                <a:solidFill>
                  <a:srgbClr val="000000"/>
                </a:solidFill>
              </a:rPr>
              <a:t>UCMERCED archive which consists of 2100 annotated aerial images, each of which associated with multiple labels. </a:t>
            </a:r>
            <a:endParaRPr lang="en-US" altLang="it-IT" dirty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en-US" altLang="it-IT" sz="500" dirty="0">
              <a:solidFill>
                <a:srgbClr val="000000"/>
              </a:solidFill>
            </a:endParaRPr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39643EE9-1854-4FBF-B59F-5AD4002E5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75" y="2303463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8BFC6DD3-5683-40E7-B156-84719273B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79" y="2303463"/>
            <a:ext cx="10789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410B6863-8966-427B-AB89-E24DA1AAC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91" y="2289894"/>
            <a:ext cx="107570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612D0669-F1D3-40D1-9763-EE03BD05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65" y="3417922"/>
            <a:ext cx="1337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dock, ship, water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sp>
        <p:nvSpPr>
          <p:cNvPr id="29" name="TextBox 59">
            <a:extLst>
              <a:ext uri="{FF2B5EF4-FFF2-40B4-BE49-F238E27FC236}">
                <a16:creationId xmlns:a16="http://schemas.microsoft.com/office/drawing/2014/main" id="{1D35CFCF-9197-4349-9E2F-E2F4A905D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681" y="3406903"/>
            <a:ext cx="208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buildings, cars, grass, pavement, trees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sp>
        <p:nvSpPr>
          <p:cNvPr id="30" name="TextBox 61">
            <a:extLst>
              <a:ext uri="{FF2B5EF4-FFF2-40B4-BE49-F238E27FC236}">
                <a16:creationId xmlns:a16="http://schemas.microsoft.com/office/drawing/2014/main" id="{2F6249E8-048E-457C-8834-8DBE0D88A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249" y="3382230"/>
            <a:ext cx="208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buildings, cars, grass, pavement, trees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E5D717EF-0E3C-48F0-8B78-606811D9FA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75" y="415730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5">
            <a:extLst>
              <a:ext uri="{FF2B5EF4-FFF2-40B4-BE49-F238E27FC236}">
                <a16:creationId xmlns:a16="http://schemas.microsoft.com/office/drawing/2014/main" id="{19340EA6-BC27-49C3-AD0C-3E262EDF0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04" y="5235721"/>
            <a:ext cx="176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bare soil, buildings, grass, pavement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EB1C3109-6045-4A26-A345-6ACA809EE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63" y="227679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59">
            <a:extLst>
              <a:ext uri="{FF2B5EF4-FFF2-40B4-BE49-F238E27FC236}">
                <a16:creationId xmlns:a16="http://schemas.microsoft.com/office/drawing/2014/main" id="{A1843AE6-752D-4195-BE6B-16A54798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355" y="3345247"/>
            <a:ext cx="2084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cars, pavement, trees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59C9251B-33AD-4265-BA0A-FF4DE18E2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17" y="2274341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5">
            <a:extLst>
              <a:ext uri="{FF2B5EF4-FFF2-40B4-BE49-F238E27FC236}">
                <a16:creationId xmlns:a16="http://schemas.microsoft.com/office/drawing/2014/main" id="{EE17F338-B009-4A88-85CA-F4FD8592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822" y="3367463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sand, sea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0396699A-6E21-418B-9B86-01136110F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13" y="4155721"/>
            <a:ext cx="1080000" cy="1080000"/>
          </a:xfrm>
          <a:prstGeom prst="rect">
            <a:avLst/>
          </a:prstGeom>
        </p:spPr>
      </p:pic>
      <p:pic>
        <p:nvPicPr>
          <p:cNvPr id="38" name="Picture 21">
            <a:extLst>
              <a:ext uri="{FF2B5EF4-FFF2-40B4-BE49-F238E27FC236}">
                <a16:creationId xmlns:a16="http://schemas.microsoft.com/office/drawing/2014/main" id="{2F412B63-0512-42FE-9907-90A11AA3F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91" y="4143110"/>
            <a:ext cx="1080000" cy="1080000"/>
          </a:xfrm>
          <a:prstGeom prst="rect">
            <a:avLst/>
          </a:prstGeom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8EF50E9F-EACF-490D-932C-0277CE79E0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37" y="4143110"/>
            <a:ext cx="1080000" cy="1080000"/>
          </a:xfrm>
          <a:prstGeom prst="rect">
            <a:avLst/>
          </a:prstGeom>
        </p:spPr>
      </p:pic>
      <p:pic>
        <p:nvPicPr>
          <p:cNvPr id="40" name="Picture 25">
            <a:extLst>
              <a:ext uri="{FF2B5EF4-FFF2-40B4-BE49-F238E27FC236}">
                <a16:creationId xmlns:a16="http://schemas.microsoft.com/office/drawing/2014/main" id="{CB0B17BE-7208-4DC3-9C35-0EB50C5195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48" y="4142143"/>
            <a:ext cx="1080000" cy="1080000"/>
          </a:xfrm>
          <a:prstGeom prst="rect">
            <a:avLst/>
          </a:prstGeom>
        </p:spPr>
      </p:pic>
      <p:sp>
        <p:nvSpPr>
          <p:cNvPr id="41" name="TextBox 61">
            <a:extLst>
              <a:ext uri="{FF2B5EF4-FFF2-40B4-BE49-F238E27FC236}">
                <a16:creationId xmlns:a16="http://schemas.microsoft.com/office/drawing/2014/main" id="{FB5D8525-10DF-4892-9831-D2D33822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997" y="5260093"/>
            <a:ext cx="2084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bare soil, grass, trees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sp>
        <p:nvSpPr>
          <p:cNvPr id="42" name="TextBox 59">
            <a:extLst>
              <a:ext uri="{FF2B5EF4-FFF2-40B4-BE49-F238E27FC236}">
                <a16:creationId xmlns:a16="http://schemas.microsoft.com/office/drawing/2014/main" id="{5D57DA16-21A2-44D4-8025-C7472989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104" y="5260093"/>
            <a:ext cx="2084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ship, dock, water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sp>
        <p:nvSpPr>
          <p:cNvPr id="43" name="TextBox 5">
            <a:extLst>
              <a:ext uri="{FF2B5EF4-FFF2-40B4-BE49-F238E27FC236}">
                <a16:creationId xmlns:a16="http://schemas.microsoft.com/office/drawing/2014/main" id="{AE499BD0-0713-417D-AE1D-FDE3E8440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797" y="5260093"/>
            <a:ext cx="979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water, trees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0" dirty="0">
                <a:solidFill>
                  <a:srgbClr val="000000"/>
                </a:solidFill>
              </a:rPr>
              <a:t>bare soil</a:t>
            </a:r>
            <a:endParaRPr lang="en-US" altLang="it-IT" sz="1200" b="0" dirty="0">
              <a:solidFill>
                <a:srgbClr val="000000"/>
              </a:solidFill>
            </a:endParaRPr>
          </a:p>
        </p:txBody>
      </p:sp>
      <p:sp>
        <p:nvSpPr>
          <p:cNvPr id="44" name="TextBox 59">
            <a:extLst>
              <a:ext uri="{FF2B5EF4-FFF2-40B4-BE49-F238E27FC236}">
                <a16:creationId xmlns:a16="http://schemas.microsoft.com/office/drawing/2014/main" id="{60CCEE75-C200-4D49-8259-BD5C939A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871" y="5260119"/>
            <a:ext cx="208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it-IT" sz="1200" b="0" dirty="0">
                <a:solidFill>
                  <a:srgbClr val="000000"/>
                </a:solidFill>
              </a:rPr>
              <a:t>pavement, cars,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it-IT" sz="1200" b="0" dirty="0">
                <a:solidFill>
                  <a:srgbClr val="000000"/>
                </a:solidFill>
              </a:rPr>
              <a:t>bare soil, trees</a:t>
            </a:r>
          </a:p>
        </p:txBody>
      </p:sp>
      <p:sp>
        <p:nvSpPr>
          <p:cNvPr id="45" name="TextBox 30">
            <a:extLst>
              <a:ext uri="{FF2B5EF4-FFF2-40B4-BE49-F238E27FC236}">
                <a16:creationId xmlns:a16="http://schemas.microsoft.com/office/drawing/2014/main" id="{6FF5E464-63C0-4D84-A5BD-F0F4250111F5}"/>
              </a:ext>
            </a:extLst>
          </p:cNvPr>
          <p:cNvSpPr txBox="1"/>
          <p:nvPr/>
        </p:nvSpPr>
        <p:spPr>
          <a:xfrm>
            <a:off x="2118911" y="5430591"/>
            <a:ext cx="65908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>
                <a:schemeClr val="tx2"/>
              </a:buClr>
              <a:defRPr/>
            </a:pPr>
            <a:endParaRPr lang="en-US" altLang="it-IT" sz="1600" dirty="0">
              <a:solidFill>
                <a:srgbClr val="000000"/>
              </a:solidFill>
            </a:endParaRPr>
          </a:p>
          <a:p>
            <a:pPr algn="just">
              <a:buClr>
                <a:schemeClr val="tx1"/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tx1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Download the labels: </a:t>
            </a:r>
            <a:r>
              <a:rPr lang="en-US" sz="1600" b="1" dirty="0">
                <a:solidFill>
                  <a:srgbClr val="000000"/>
                </a:solidFill>
              </a:rPr>
              <a:t>http://bigearth.eu/datasets.html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6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8053949C-07F2-42ED-8DB1-A0374A701B4A}"/>
              </a:ext>
            </a:extLst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0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5713669"/>
            <a:ext cx="8362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 the experiments are implemented via MATLAB® on a standard PC with Intel® Xeon® CPU E5-1650 v2 @ 3.50GHz, 16GB RAM</a:t>
            </a: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21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212795" y="328223"/>
            <a:ext cx="7391400" cy="563562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Experimental Results</a:t>
            </a:r>
            <a:endParaRPr lang="it-IT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3" name="Table 13">
            <a:extLst>
              <a:ext uri="{FF2B5EF4-FFF2-40B4-BE49-F238E27FC236}">
                <a16:creationId xmlns:a16="http://schemas.microsoft.com/office/drawing/2014/main" id="{B7F85DB0-0B2A-463E-80BB-1B4052363E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204174"/>
          <a:ext cx="7315198" cy="41452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11823">
                  <a:extLst>
                    <a:ext uri="{9D8B030D-6E8A-4147-A177-3AD203B41FA5}">
                      <a16:colId xmlns:a16="http://schemas.microsoft.com/office/drawing/2014/main" val="1929536094"/>
                    </a:ext>
                  </a:extLst>
                </a:gridCol>
                <a:gridCol w="1712377">
                  <a:extLst>
                    <a:ext uri="{9D8B030D-6E8A-4147-A177-3AD203B41FA5}">
                      <a16:colId xmlns:a16="http://schemas.microsoft.com/office/drawing/2014/main" val="191695198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565615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33398680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839603353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Method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Recall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 </a:t>
                      </a:r>
                      <a:endParaRPr lang="it-IT" sz="16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 seconds)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Storage</a:t>
                      </a:r>
                      <a:endParaRPr lang="it-IT" sz="16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Complexity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09423"/>
                  </a:ext>
                </a:extLst>
              </a:tr>
              <a:tr h="6096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Unsupervised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k-</a:t>
                      </a:r>
                      <a:r>
                        <a:rPr lang="it-IT" sz="1600" b="1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nn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66.29 %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1.640 KB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19967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single-code hashing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58.74 %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0.033 KB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266737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multi-code hashing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65.29 %</a:t>
                      </a:r>
                      <a:endParaRPr lang="it-IT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0.068 KB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419295"/>
                  </a:ext>
                </a:extLst>
              </a:tr>
              <a:tr h="4694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Supervised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ML-SVM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71.93 %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1.640 KB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901629"/>
                  </a:ext>
                </a:extLst>
              </a:tr>
              <a:tr h="5805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single-code hashing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59.20 %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0.053 KB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47265"/>
                  </a:ext>
                </a:extLst>
              </a:tr>
              <a:tr h="58059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multi-code hashing</a:t>
                      </a: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69.05 %</a:t>
                      </a:r>
                      <a:endParaRPr lang="it-IT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0.068 KB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40260"/>
                  </a:ext>
                </a:extLst>
              </a:tr>
            </a:tbl>
          </a:graphicData>
        </a:graphic>
      </p:graphicFrame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691A9969-04DA-459C-B71A-1265761BA6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26050" y="3782891"/>
          <a:ext cx="1143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4" imgW="1143000" imgH="253800" progId="Equation.DSMT4">
                  <p:embed/>
                </p:oleObj>
              </mc:Choice>
              <mc:Fallback>
                <p:oleObj name="Equation" r:id="rId4" imgW="1143000" imgH="253800" progId="Equation.DSMT4">
                  <p:embed/>
                  <p:pic>
                    <p:nvPicPr>
                      <p:cNvPr id="8" name="Object 1">
                        <a:extLst>
                          <a:ext uri="{FF2B5EF4-FFF2-40B4-BE49-F238E27FC236}">
                            <a16:creationId xmlns:a16="http://schemas.microsoft.com/office/drawing/2014/main" id="{691A9969-04DA-459C-B71A-1265761BA6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782891"/>
                        <a:ext cx="1143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5B5D99B5-C1AA-4560-BDA3-ED4D08862C2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14950" y="4394078"/>
          <a:ext cx="965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9" name="Object 1">
                        <a:extLst>
                          <a:ext uri="{FF2B5EF4-FFF2-40B4-BE49-F238E27FC236}">
                            <a16:creationId xmlns:a16="http://schemas.microsoft.com/office/drawing/2014/main" id="{5B5D99B5-C1AA-4560-BDA3-ED4D08862C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4394078"/>
                        <a:ext cx="965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86006EA2-569D-4AEB-AD08-2CD6FEAB16D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57800" y="4919541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8" imgW="1079280" imgH="279360" progId="Equation.DSMT4">
                  <p:embed/>
                </p:oleObj>
              </mc:Choice>
              <mc:Fallback>
                <p:oleObj name="Equation" r:id="rId8" imgW="1079280" imgH="279360" progId="Equation.DSMT4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86006EA2-569D-4AEB-AD08-2CD6FEAB16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19541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BE7BB2B5-7BE7-4723-8375-2EAEC02027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99077" y="2133600"/>
          <a:ext cx="901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10" imgW="901440" imgH="253800" progId="Equation.DSMT4">
                  <p:embed/>
                </p:oleObj>
              </mc:Choice>
              <mc:Fallback>
                <p:oleObj name="Equation" r:id="rId10" imgW="901440" imgH="253800" progId="Equation.DSMT4">
                  <p:embed/>
                  <p:pic>
                    <p:nvPicPr>
                      <p:cNvPr id="11" name="Object 1">
                        <a:extLst>
                          <a:ext uri="{FF2B5EF4-FFF2-40B4-BE49-F238E27FC236}">
                            <a16:creationId xmlns:a16="http://schemas.microsoft.com/office/drawing/2014/main" id="{BE7BB2B5-7BE7-4723-8375-2EAEC02027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7" y="2133600"/>
                        <a:ext cx="901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06478619-8F37-4348-BCAE-2125457021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34000" y="2667000"/>
          <a:ext cx="965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06478619-8F37-4348-BCAE-212545702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965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>
            <a:extLst>
              <a:ext uri="{FF2B5EF4-FFF2-40B4-BE49-F238E27FC236}">
                <a16:creationId xmlns:a16="http://schemas.microsoft.com/office/drawing/2014/main" id="{491651A4-5883-4091-8358-E0EAE2A6F29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57800" y="3276600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8" imgW="1079280" imgH="279360" progId="Equation.DSMT4">
                  <p:embed/>
                </p:oleObj>
              </mc:Choice>
              <mc:Fallback>
                <p:oleObj name="Equation" r:id="rId8" imgW="1079280" imgH="279360" progId="Equation.DSMT4">
                  <p:embed/>
                  <p:pic>
                    <p:nvPicPr>
                      <p:cNvPr id="13" name="Object 1">
                        <a:extLst>
                          <a:ext uri="{FF2B5EF4-FFF2-40B4-BE49-F238E27FC236}">
                            <a16:creationId xmlns:a16="http://schemas.microsoft.com/office/drawing/2014/main" id="{491651A4-5883-4091-8358-E0EAE2A6F2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76600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54A07D04-6523-4452-9F1E-45ED2B5E6C5D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4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476625" y="1152936"/>
            <a:ext cx="4105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Standard Single-Code Hashing method</a:t>
            </a:r>
          </a:p>
        </p:txBody>
      </p:sp>
      <p:sp>
        <p:nvSpPr>
          <p:cNvPr id="7" name="Text Box 139"/>
          <p:cNvSpPr txBox="1">
            <a:spLocks noChangeArrowheads="1"/>
          </p:cNvSpPr>
          <p:nvPr/>
        </p:nvSpPr>
        <p:spPr bwMode="auto">
          <a:xfrm>
            <a:off x="240865" y="2467524"/>
            <a:ext cx="1643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it-IT" sz="1400" b="0" dirty="0">
                <a:solidFill>
                  <a:srgbClr val="000000"/>
                </a:solidFill>
              </a:rPr>
              <a:t>Query</a:t>
            </a:r>
            <a:r>
              <a:rPr lang="it-IT" altLang="it-IT" sz="1400" b="0" dirty="0">
                <a:solidFill>
                  <a:srgbClr val="000000"/>
                </a:solidFill>
              </a:rPr>
              <a:t> </a:t>
            </a:r>
            <a:r>
              <a:rPr lang="tr-TR" altLang="it-IT" sz="1400" b="0" dirty="0">
                <a:solidFill>
                  <a:srgbClr val="000000"/>
                </a:solidFill>
              </a:rPr>
              <a:t>Image</a:t>
            </a:r>
            <a:endParaRPr lang="en-US" altLang="it-IT" sz="1400" b="0" baseline="-25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39"/>
          <p:cNvSpPr txBox="1">
            <a:spLocks noChangeArrowheads="1"/>
          </p:cNvSpPr>
          <p:nvPr/>
        </p:nvSpPr>
        <p:spPr bwMode="auto">
          <a:xfrm>
            <a:off x="0" y="4216055"/>
            <a:ext cx="2201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building, pavement</a:t>
            </a:r>
            <a:endParaRPr lang="en-US" altLang="it-IT" sz="1400" b="0" baseline="-25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191355" y="141726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2nd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12" name="Text Box 139"/>
          <p:cNvSpPr txBox="1">
            <a:spLocks noChangeArrowheads="1"/>
          </p:cNvSpPr>
          <p:nvPr/>
        </p:nvSpPr>
        <p:spPr bwMode="auto">
          <a:xfrm>
            <a:off x="2413525" y="3131864"/>
            <a:ext cx="2189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buildings, cars, grass,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pavement, trees</a:t>
            </a: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5316336" y="1414327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5th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14" name="Text Box 139"/>
          <p:cNvSpPr txBox="1">
            <a:spLocks noChangeArrowheads="1"/>
          </p:cNvSpPr>
          <p:nvPr/>
        </p:nvSpPr>
        <p:spPr bwMode="auto">
          <a:xfrm>
            <a:off x="4386212" y="3136479"/>
            <a:ext cx="2189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buildings, cars,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pavement</a:t>
            </a: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7431158" y="1397497"/>
            <a:ext cx="532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16th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16" name="Text Box 139"/>
          <p:cNvSpPr txBox="1">
            <a:spLocks noChangeArrowheads="1"/>
          </p:cNvSpPr>
          <p:nvPr/>
        </p:nvSpPr>
        <p:spPr bwMode="auto">
          <a:xfrm>
            <a:off x="6575374" y="3113692"/>
            <a:ext cx="2189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pavement, sand</a:t>
            </a:r>
          </a:p>
        </p:txBody>
      </p:sp>
      <p:sp>
        <p:nvSpPr>
          <p:cNvPr id="21" name="Text Box 139"/>
          <p:cNvSpPr txBox="1">
            <a:spLocks noChangeArrowheads="1"/>
          </p:cNvSpPr>
          <p:nvPr/>
        </p:nvSpPr>
        <p:spPr bwMode="auto">
          <a:xfrm>
            <a:off x="3247999" y="5986158"/>
            <a:ext cx="4435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Multi-Code Hashing method</a:t>
            </a:r>
          </a:p>
        </p:txBody>
      </p: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3203950" y="38100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2nd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23" name="Text Box 139"/>
          <p:cNvSpPr txBox="1">
            <a:spLocks noChangeArrowheads="1"/>
          </p:cNvSpPr>
          <p:nvPr/>
        </p:nvSpPr>
        <p:spPr bwMode="auto">
          <a:xfrm>
            <a:off x="2312054" y="5518494"/>
            <a:ext cx="2189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buildings, pavement</a:t>
            </a: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>
            <a:off x="5364789" y="3810000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5th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25" name="Text Box 139"/>
          <p:cNvSpPr txBox="1">
            <a:spLocks noChangeArrowheads="1"/>
          </p:cNvSpPr>
          <p:nvPr/>
        </p:nvSpPr>
        <p:spPr bwMode="auto">
          <a:xfrm>
            <a:off x="4490897" y="5508769"/>
            <a:ext cx="2189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buildings, cars, grass,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pavement, trees</a:t>
            </a:r>
          </a:p>
        </p:txBody>
      </p:sp>
      <p:sp>
        <p:nvSpPr>
          <p:cNvPr id="26" name="TextBox 62"/>
          <p:cNvSpPr txBox="1">
            <a:spLocks noChangeArrowheads="1"/>
          </p:cNvSpPr>
          <p:nvPr/>
        </p:nvSpPr>
        <p:spPr bwMode="auto">
          <a:xfrm>
            <a:off x="7439025" y="3810000"/>
            <a:ext cx="532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16th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27" name="Text Box 139"/>
          <p:cNvSpPr txBox="1">
            <a:spLocks noChangeArrowheads="1"/>
          </p:cNvSpPr>
          <p:nvPr/>
        </p:nvSpPr>
        <p:spPr bwMode="auto">
          <a:xfrm>
            <a:off x="6622115" y="5513967"/>
            <a:ext cx="218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bare-soil, buildings, cars,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pavement, trees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90" y="2774240"/>
            <a:ext cx="1510834" cy="151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399" y="1667687"/>
            <a:ext cx="1490887" cy="14920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349" y="1639826"/>
            <a:ext cx="1490887" cy="14920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511" y="1613388"/>
            <a:ext cx="1490887" cy="14920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323" y="4059304"/>
            <a:ext cx="1490887" cy="14920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588" y="4031250"/>
            <a:ext cx="1490887" cy="14920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6361" y="4071640"/>
            <a:ext cx="1490887" cy="14920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34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29" name="Title 3"/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b="1" kern="0">
                <a:solidFill>
                  <a:schemeClr val="accent2">
                    <a:lumMod val="50000"/>
                  </a:schemeClr>
                </a:solidFill>
              </a:rPr>
              <a:t>Experimental Results</a:t>
            </a:r>
            <a:endParaRPr lang="it-IT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B2FEF51B-E865-4460-8A46-26962E3E0FE8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4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730750" y="3563938"/>
            <a:ext cx="4319587" cy="1079500"/>
            <a:chOff x="4716020" y="4581310"/>
            <a:chExt cx="4320450" cy="1080000"/>
          </a:xfrm>
        </p:grpSpPr>
        <p:cxnSp>
          <p:nvCxnSpPr>
            <p:cNvPr id="8" name="Straight Arrow Connector 5"/>
            <p:cNvCxnSpPr>
              <a:cxnSpLocks noChangeShapeType="1"/>
            </p:cNvCxnSpPr>
            <p:nvPr/>
          </p:nvCxnSpPr>
          <p:spPr bwMode="auto">
            <a:xfrm>
              <a:off x="4716020" y="4941210"/>
              <a:ext cx="918213" cy="124283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pic>
          <p:nvPicPr>
            <p:cNvPr id="9" name="Picture 3" descr="D:\CBIRALRSCode\Images\airplane\airplane40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277" y="4581310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D:\CBIRALRSCode\Images\airplane\airplane50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407" y="4581310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D:\CBIRALRSCode\Images\airplane\airplane54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470" y="4581310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78425" y="3563938"/>
            <a:ext cx="3871912" cy="1079500"/>
            <a:chOff x="5164277" y="5003351"/>
            <a:chExt cx="3872193" cy="1080000"/>
          </a:xfrm>
        </p:grpSpPr>
        <p:pic>
          <p:nvPicPr>
            <p:cNvPr id="13" name="Picture 7" descr="D:\CBIRALRSCode\Images\buildings\buildings01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277" y="5003351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D:\CBIRALRSCode\Images\buildings\buildings03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407" y="5003351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D:\CBIRALRSCode\Images\buildings\buildings04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470" y="5003351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281237" y="1304925"/>
            <a:ext cx="1641475" cy="7747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Feature Extraction</a:t>
            </a:r>
          </a:p>
        </p:txBody>
      </p:sp>
      <p:sp>
        <p:nvSpPr>
          <p:cNvPr id="17" name="Rettangolo 54"/>
          <p:cNvSpPr>
            <a:spLocks noChangeArrowheads="1"/>
          </p:cNvSpPr>
          <p:nvPr/>
        </p:nvSpPr>
        <p:spPr bwMode="auto">
          <a:xfrm>
            <a:off x="85725" y="2871788"/>
            <a:ext cx="1836737" cy="1727200"/>
          </a:xfrm>
          <a:prstGeom prst="rect">
            <a:avLst/>
          </a:prstGeom>
          <a:noFill/>
          <a:ln w="25400" algn="ctr">
            <a:solidFill>
              <a:schemeClr val="accent2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18" name="Text Box 139"/>
          <p:cNvSpPr txBox="1">
            <a:spLocks noChangeArrowheads="1"/>
          </p:cNvSpPr>
          <p:nvPr/>
        </p:nvSpPr>
        <p:spPr bwMode="auto">
          <a:xfrm>
            <a:off x="625475" y="2222500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Query Image</a:t>
            </a: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39"/>
          <p:cNvSpPr txBox="1">
            <a:spLocks noChangeArrowheads="1"/>
          </p:cNvSpPr>
          <p:nvPr/>
        </p:nvSpPr>
        <p:spPr bwMode="auto">
          <a:xfrm>
            <a:off x="379412" y="4598988"/>
            <a:ext cx="131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Image Archive</a:t>
            </a: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AutoShape 47"/>
          <p:cNvSpPr>
            <a:spLocks noChangeArrowheads="1"/>
          </p:cNvSpPr>
          <p:nvPr/>
        </p:nvSpPr>
        <p:spPr bwMode="auto">
          <a:xfrm>
            <a:off x="287337" y="2978150"/>
            <a:ext cx="1169988" cy="1014413"/>
          </a:xfrm>
          <a:prstGeom prst="can">
            <a:avLst>
              <a:gd name="adj" fmla="val 250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0" bIns="0" anchor="ctr" upright="1"/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Data Archive</a:t>
            </a:r>
            <a:endParaRPr lang="it-IT" sz="14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AutoShape 48"/>
          <p:cNvSpPr>
            <a:spLocks noChangeArrowheads="1"/>
          </p:cNvSpPr>
          <p:nvPr/>
        </p:nvSpPr>
        <p:spPr bwMode="auto">
          <a:xfrm>
            <a:off x="841375" y="3692525"/>
            <a:ext cx="876300" cy="61912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0" bIns="0" anchor="ctr" upright="1"/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AUX</a:t>
            </a:r>
            <a:endParaRPr lang="it-IT" sz="14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300287" y="3176588"/>
            <a:ext cx="1641475" cy="7747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Feature Extraction</a:t>
            </a:r>
          </a:p>
        </p:txBody>
      </p:sp>
      <p:cxnSp>
        <p:nvCxnSpPr>
          <p:cNvPr id="23" name="Elbow Connector 21"/>
          <p:cNvCxnSpPr>
            <a:cxnSpLocks noChangeShapeType="1"/>
            <a:stCxn id="16" idx="3"/>
          </p:cNvCxnSpPr>
          <p:nvPr/>
        </p:nvCxnSpPr>
        <p:spPr bwMode="auto">
          <a:xfrm>
            <a:off x="3922712" y="1692275"/>
            <a:ext cx="2065338" cy="6842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22"/>
          <p:cNvCxnSpPr>
            <a:cxnSpLocks noChangeShapeType="1"/>
            <a:stCxn id="22" idx="3"/>
          </p:cNvCxnSpPr>
          <p:nvPr/>
        </p:nvCxnSpPr>
        <p:spPr bwMode="auto">
          <a:xfrm flipV="1">
            <a:off x="3941762" y="3033713"/>
            <a:ext cx="2046288" cy="5302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3"/>
          <p:cNvCxnSpPr>
            <a:cxnSpLocks noChangeShapeType="1"/>
          </p:cNvCxnSpPr>
          <p:nvPr/>
        </p:nvCxnSpPr>
        <p:spPr bwMode="auto">
          <a:xfrm flipV="1">
            <a:off x="1922462" y="3590925"/>
            <a:ext cx="377825" cy="0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lbow Connector 24"/>
          <p:cNvCxnSpPr>
            <a:cxnSpLocks noChangeShapeType="1"/>
          </p:cNvCxnSpPr>
          <p:nvPr/>
        </p:nvCxnSpPr>
        <p:spPr bwMode="auto">
          <a:xfrm rot="5400000">
            <a:off x="2001838" y="3211512"/>
            <a:ext cx="360362" cy="1839913"/>
          </a:xfrm>
          <a:prstGeom prst="bentConnector3">
            <a:avLst>
              <a:gd name="adj1" fmla="val 163491"/>
            </a:avLst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5"/>
          <p:cNvCxnSpPr>
            <a:cxnSpLocks noChangeShapeType="1"/>
          </p:cNvCxnSpPr>
          <p:nvPr/>
        </p:nvCxnSpPr>
        <p:spPr bwMode="auto">
          <a:xfrm flipV="1">
            <a:off x="1747837" y="1700213"/>
            <a:ext cx="541338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5988050" y="2284413"/>
            <a:ext cx="2559050" cy="841375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RS Image Retrieval </a:t>
            </a:r>
          </a:p>
        </p:txBody>
      </p:sp>
      <p:cxnSp>
        <p:nvCxnSpPr>
          <p:cNvPr id="29" name="Straight Arrow Connector 28"/>
          <p:cNvCxnSpPr>
            <a:cxnSpLocks noChangeShapeType="1"/>
            <a:stCxn id="28" idx="2"/>
          </p:cNvCxnSpPr>
          <p:nvPr/>
        </p:nvCxnSpPr>
        <p:spPr bwMode="auto">
          <a:xfrm>
            <a:off x="7267575" y="3125788"/>
            <a:ext cx="0" cy="3651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139"/>
          <p:cNvSpPr txBox="1">
            <a:spLocks noChangeArrowheads="1"/>
          </p:cNvSpPr>
          <p:nvPr/>
        </p:nvSpPr>
        <p:spPr bwMode="auto">
          <a:xfrm>
            <a:off x="3900487" y="1196975"/>
            <a:ext cx="83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Image </a:t>
            </a:r>
          </a:p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features</a:t>
            </a: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 Box 139"/>
          <p:cNvSpPr txBox="1">
            <a:spLocks noChangeArrowheads="1"/>
          </p:cNvSpPr>
          <p:nvPr/>
        </p:nvSpPr>
        <p:spPr bwMode="auto">
          <a:xfrm>
            <a:off x="3886200" y="3519488"/>
            <a:ext cx="830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Image </a:t>
            </a:r>
          </a:p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features</a:t>
            </a: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2" name="Picture 2" descr="D:\CBIRALRSCode\Images\airplane\airplane51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8238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D:\CBIRALRSCode\Images\buildings\buildings05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6491287" y="4716463"/>
            <a:ext cx="1585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Retrieved Images</a:t>
            </a: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7683500" y="4067175"/>
            <a:ext cx="179387" cy="0"/>
          </a:xfrm>
          <a:prstGeom prst="line">
            <a:avLst/>
          </a:prstGeom>
          <a:noFill/>
          <a:ln w="28575" algn="ctr">
            <a:solidFill>
              <a:schemeClr val="accent2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212795" y="328223"/>
            <a:ext cx="7391400" cy="563562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CBIR in RS: General Approach </a:t>
            </a:r>
            <a:endParaRPr lang="it-IT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FC37241-E6C9-416F-8F70-749C52EAEC84}"/>
              </a:ext>
            </a:extLst>
          </p:cNvPr>
          <p:cNvSpPr/>
          <p:nvPr/>
        </p:nvSpPr>
        <p:spPr>
          <a:xfrm>
            <a:off x="149483" y="5039123"/>
            <a:ext cx="8823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 algn="just" eaLnBrk="1" hangingPunct="1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it-IT" sz="1600" dirty="0">
                <a:solidFill>
                  <a:srgbClr val="000000"/>
                </a:solidFill>
              </a:rPr>
              <a:t>Search complexity is </a:t>
            </a:r>
            <a:r>
              <a:rPr lang="en-US" altLang="it-IT" sz="1600" i="1" dirty="0">
                <a:solidFill>
                  <a:srgbClr val="000000"/>
                </a:solidFill>
              </a:rPr>
              <a:t>O</a:t>
            </a:r>
            <a:r>
              <a:rPr lang="en-US" altLang="it-IT" sz="1600" dirty="0">
                <a:solidFill>
                  <a:srgbClr val="000000"/>
                </a:solidFill>
              </a:rPr>
              <a:t>(</a:t>
            </a:r>
            <a:r>
              <a:rPr lang="en-US" altLang="it-IT" sz="1600" i="1" dirty="0">
                <a:solidFill>
                  <a:srgbClr val="000000"/>
                </a:solidFill>
              </a:rPr>
              <a:t>n</a:t>
            </a:r>
            <a:r>
              <a:rPr lang="en-US" altLang="it-IT" sz="1600" dirty="0">
                <a:solidFill>
                  <a:srgbClr val="000000"/>
                </a:solidFill>
              </a:rPr>
              <a:t>) and storage complexity is </a:t>
            </a:r>
            <a:r>
              <a:rPr lang="en-US" altLang="it-IT" sz="1600" i="1" dirty="0">
                <a:solidFill>
                  <a:srgbClr val="000000"/>
                </a:solidFill>
              </a:rPr>
              <a:t>O</a:t>
            </a:r>
            <a:r>
              <a:rPr lang="en-US" altLang="it-IT" sz="1600" dirty="0">
                <a:solidFill>
                  <a:srgbClr val="000000"/>
                </a:solidFill>
              </a:rPr>
              <a:t>(</a:t>
            </a:r>
            <a:r>
              <a:rPr lang="en-US" altLang="it-IT" sz="1600" i="1" dirty="0" err="1">
                <a:solidFill>
                  <a:srgbClr val="000000"/>
                </a:solidFill>
              </a:rPr>
              <a:t>nd</a:t>
            </a:r>
            <a:r>
              <a:rPr lang="en-US" altLang="it-IT" sz="1600" dirty="0">
                <a:solidFill>
                  <a:srgbClr val="000000"/>
                </a:solidFill>
              </a:rPr>
              <a:t>), where </a:t>
            </a:r>
            <a:r>
              <a:rPr lang="en-US" altLang="it-IT" sz="1600" i="1" dirty="0">
                <a:solidFill>
                  <a:srgbClr val="000000"/>
                </a:solidFill>
              </a:rPr>
              <a:t>n </a:t>
            </a:r>
            <a:r>
              <a:rPr lang="en-US" altLang="it-IT" sz="1600" dirty="0">
                <a:solidFill>
                  <a:srgbClr val="000000"/>
                </a:solidFill>
              </a:rPr>
              <a:t>is number of images in the archive and </a:t>
            </a:r>
            <a:r>
              <a:rPr lang="en-US" altLang="it-IT" sz="1600" i="1" dirty="0">
                <a:solidFill>
                  <a:srgbClr val="000000"/>
                </a:solidFill>
              </a:rPr>
              <a:t>d</a:t>
            </a:r>
            <a:r>
              <a:rPr lang="en-US" altLang="it-IT" sz="1600" dirty="0">
                <a:solidFill>
                  <a:srgbClr val="000000"/>
                </a:solidFill>
              </a:rPr>
              <a:t> is the image feature number.</a:t>
            </a:r>
          </a:p>
          <a:p>
            <a:pPr marL="406400" indent="-406400" algn="just" eaLnBrk="1" hangingPunct="1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it-IT" sz="1600" dirty="0">
                <a:solidFill>
                  <a:srgbClr val="000000"/>
                </a:solidFill>
              </a:rPr>
              <a:t>CBIR becomes computationally time-demanding when the number of images </a:t>
            </a:r>
            <a:r>
              <a:rPr lang="en-US" altLang="it-IT" sz="1600" i="1" dirty="0">
                <a:solidFill>
                  <a:srgbClr val="000000"/>
                </a:solidFill>
              </a:rPr>
              <a:t>n</a:t>
            </a:r>
            <a:r>
              <a:rPr lang="en-US" altLang="it-IT" sz="1600" dirty="0">
                <a:solidFill>
                  <a:srgbClr val="000000"/>
                </a:solidFill>
              </a:rPr>
              <a:t> in the archive is very large.</a:t>
            </a:r>
          </a:p>
          <a:p>
            <a:pPr marL="400050" lvl="1" indent="0" algn="just" eaLnBrk="1" hangingPunct="1">
              <a:buClr>
                <a:schemeClr val="tx2"/>
              </a:buClr>
              <a:defRPr/>
            </a:pPr>
            <a:r>
              <a:rPr lang="en-US" altLang="it-IT" sz="1600" b="1" dirty="0">
                <a:solidFill>
                  <a:schemeClr val="accent2">
                    <a:lumMod val="50000"/>
                  </a:schemeClr>
                </a:solidFill>
              </a:rPr>
              <a:t>Problem:</a:t>
            </a:r>
            <a:r>
              <a:rPr lang="en-US" altLang="it-IT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it-IT" sz="1600" dirty="0">
                <a:solidFill>
                  <a:srgbClr val="000000"/>
                </a:solidFill>
              </a:rPr>
              <a:t>exhaustive search in huge remote sensing archives is difficult with available</a:t>
            </a:r>
            <a:r>
              <a:rPr lang="en-US" altLang="it-IT" sz="1600" i="1" dirty="0">
                <a:solidFill>
                  <a:srgbClr val="000000"/>
                </a:solidFill>
              </a:rPr>
              <a:t> </a:t>
            </a:r>
            <a:r>
              <a:rPr lang="en-US" altLang="it-IT" sz="1600" dirty="0">
                <a:solidFill>
                  <a:srgbClr val="000000"/>
                </a:solidFill>
              </a:rPr>
              <a:t>algorithms.</a:t>
            </a:r>
          </a:p>
        </p:txBody>
      </p:sp>
      <p:pic>
        <p:nvPicPr>
          <p:cNvPr id="38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F98ED54F-F535-4F46-9C6A-4E53453B7A7D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532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A89A1-20EE-4747-91EB-FCAA0AC8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409403-2990-4816-A28E-ECC62F2DB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39">
            <a:extLst>
              <a:ext uri="{FF2B5EF4-FFF2-40B4-BE49-F238E27FC236}">
                <a16:creationId xmlns:a16="http://schemas.microsoft.com/office/drawing/2014/main" id="{9F32D412-089F-4A3F-8997-921E20172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066800"/>
            <a:ext cx="5638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Unsupervised</a:t>
            </a:r>
            <a:r>
              <a:rPr lang="it-IT" altLang="it-IT" sz="1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Multi-Code </a:t>
            </a:r>
            <a:r>
              <a:rPr lang="it-IT" altLang="it-IT" sz="16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Hashing</a:t>
            </a:r>
            <a:r>
              <a:rPr lang="it-IT" altLang="it-IT" sz="1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Method</a:t>
            </a:r>
          </a:p>
        </p:txBody>
      </p:sp>
      <p:sp>
        <p:nvSpPr>
          <p:cNvPr id="5" name="Text Box 139">
            <a:extLst>
              <a:ext uri="{FF2B5EF4-FFF2-40B4-BE49-F238E27FC236}">
                <a16:creationId xmlns:a16="http://schemas.microsoft.com/office/drawing/2014/main" id="{96B6B133-F007-49A2-BC22-7F1A3103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65" y="2467524"/>
            <a:ext cx="1643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it-IT" sz="1400" b="0" dirty="0">
                <a:solidFill>
                  <a:srgbClr val="000000"/>
                </a:solidFill>
              </a:rPr>
              <a:t>Query</a:t>
            </a:r>
            <a:r>
              <a:rPr lang="it-IT" altLang="it-IT" sz="1400" b="0" dirty="0">
                <a:solidFill>
                  <a:srgbClr val="000000"/>
                </a:solidFill>
              </a:rPr>
              <a:t> </a:t>
            </a:r>
            <a:r>
              <a:rPr lang="tr-TR" altLang="it-IT" sz="1400" b="0" dirty="0">
                <a:solidFill>
                  <a:srgbClr val="000000"/>
                </a:solidFill>
              </a:rPr>
              <a:t>Image</a:t>
            </a:r>
            <a:endParaRPr lang="en-US" altLang="it-IT" sz="1400" b="0" baseline="-25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139">
            <a:extLst>
              <a:ext uri="{FF2B5EF4-FFF2-40B4-BE49-F238E27FC236}">
                <a16:creationId xmlns:a16="http://schemas.microsoft.com/office/drawing/2014/main" id="{F40411F0-AE8A-48E7-932E-F88B2AFF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6055"/>
            <a:ext cx="2201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car, pavement, trees</a:t>
            </a:r>
            <a:endParaRPr lang="en-US" altLang="it-IT" sz="1400" b="0" baseline="-25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5FEC70-3527-4120-93E0-BFEF329A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355" y="141726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2nd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8" name="Text Box 139">
            <a:extLst>
              <a:ext uri="{FF2B5EF4-FFF2-40B4-BE49-F238E27FC236}">
                <a16:creationId xmlns:a16="http://schemas.microsoft.com/office/drawing/2014/main" id="{F747BFFA-A556-47E6-ACDA-C83B97E7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525" y="3131864"/>
            <a:ext cx="2189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cars, pavement, trees</a:t>
            </a:r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E2EF8D28-93E5-4B3B-8179-37777A29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482" y="1371600"/>
            <a:ext cx="532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14th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10" name="Text Box 139">
            <a:extLst>
              <a:ext uri="{FF2B5EF4-FFF2-40B4-BE49-F238E27FC236}">
                <a16:creationId xmlns:a16="http://schemas.microsoft.com/office/drawing/2014/main" id="{E1FBAA60-2485-4941-A3AA-9EC538EB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12" y="3136479"/>
            <a:ext cx="2189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baresoil, cars,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pavement</a:t>
            </a: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CBE89C7A-81DF-4327-9A1E-859FD9049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158" y="1371600"/>
            <a:ext cx="532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20th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12" name="Text Box 139">
            <a:extLst>
              <a:ext uri="{FF2B5EF4-FFF2-40B4-BE49-F238E27FC236}">
                <a16:creationId xmlns:a16="http://schemas.microsoft.com/office/drawing/2014/main" id="{95D5ECEC-7E2C-46C8-985E-F3DE6A61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374" y="3113692"/>
            <a:ext cx="2189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dock, ship, water</a:t>
            </a:r>
          </a:p>
        </p:txBody>
      </p:sp>
      <p:sp>
        <p:nvSpPr>
          <p:cNvPr id="13" name="Text Box 139">
            <a:extLst>
              <a:ext uri="{FF2B5EF4-FFF2-40B4-BE49-F238E27FC236}">
                <a16:creationId xmlns:a16="http://schemas.microsoft.com/office/drawing/2014/main" id="{7C85AD2A-09EE-423E-A0FB-F1FCE623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87781"/>
            <a:ext cx="4435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Supervised</a:t>
            </a:r>
            <a:r>
              <a:rPr lang="it-IT" altLang="it-IT" sz="1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Multi-Code </a:t>
            </a:r>
            <a:r>
              <a:rPr lang="it-IT" altLang="it-IT" sz="16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Hashing</a:t>
            </a:r>
            <a:r>
              <a:rPr lang="it-IT" altLang="it-IT" sz="1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Method</a:t>
            </a:r>
          </a:p>
        </p:txBody>
      </p:sp>
      <p:sp>
        <p:nvSpPr>
          <p:cNvPr id="14" name="TextBox 56">
            <a:extLst>
              <a:ext uri="{FF2B5EF4-FFF2-40B4-BE49-F238E27FC236}">
                <a16:creationId xmlns:a16="http://schemas.microsoft.com/office/drawing/2014/main" id="{D7DA6342-440E-4EF1-8333-D0B4EF13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950" y="38100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2nd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15" name="Text Box 139">
            <a:extLst>
              <a:ext uri="{FF2B5EF4-FFF2-40B4-BE49-F238E27FC236}">
                <a16:creationId xmlns:a16="http://schemas.microsoft.com/office/drawing/2014/main" id="{3289E6D8-AB01-41FC-BCB5-26624F6A1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054" y="5559623"/>
            <a:ext cx="2189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car, pavement</a:t>
            </a:r>
          </a:p>
        </p:txBody>
      </p:sp>
      <p:sp>
        <p:nvSpPr>
          <p:cNvPr id="16" name="TextBox 59">
            <a:extLst>
              <a:ext uri="{FF2B5EF4-FFF2-40B4-BE49-F238E27FC236}">
                <a16:creationId xmlns:a16="http://schemas.microsoft.com/office/drawing/2014/main" id="{765107B1-7B7A-49BE-87D0-54AC79F50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10000"/>
            <a:ext cx="532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14th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17" name="Text Box 139">
            <a:extLst>
              <a:ext uri="{FF2B5EF4-FFF2-40B4-BE49-F238E27FC236}">
                <a16:creationId xmlns:a16="http://schemas.microsoft.com/office/drawing/2014/main" id="{43E1031F-A6C2-4701-832A-88D1585D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559623"/>
            <a:ext cx="2189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cars, pavement</a:t>
            </a:r>
          </a:p>
        </p:txBody>
      </p:sp>
      <p:sp>
        <p:nvSpPr>
          <p:cNvPr id="18" name="TextBox 62">
            <a:extLst>
              <a:ext uri="{FF2B5EF4-FFF2-40B4-BE49-F238E27FC236}">
                <a16:creationId xmlns:a16="http://schemas.microsoft.com/office/drawing/2014/main" id="{7C49AF5D-7C55-4D0D-860B-48047187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282" y="3810000"/>
            <a:ext cx="532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b="0" dirty="0">
                <a:solidFill>
                  <a:srgbClr val="000000"/>
                </a:solidFill>
              </a:rPr>
              <a:t>20th</a:t>
            </a:r>
            <a:endParaRPr lang="en-US" altLang="it-IT" sz="1400" b="0" dirty="0">
              <a:solidFill>
                <a:srgbClr val="000000"/>
              </a:solidFill>
            </a:endParaRPr>
          </a:p>
        </p:txBody>
      </p:sp>
      <p:sp>
        <p:nvSpPr>
          <p:cNvPr id="19" name="Text Box 139">
            <a:extLst>
              <a:ext uri="{FF2B5EF4-FFF2-40B4-BE49-F238E27FC236}">
                <a16:creationId xmlns:a16="http://schemas.microsoft.com/office/drawing/2014/main" id="{A055A28F-08BB-43F9-A15E-63AD48DFF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559623"/>
            <a:ext cx="2187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b="0" dirty="0">
                <a:solidFill>
                  <a:srgbClr val="000000"/>
                </a:solidFill>
                <a:cs typeface="Times New Roman" panose="02020603050405020304" pitchFamily="18" charset="0"/>
              </a:rPr>
              <a:t>cars, pavement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AB4EE00A-52F1-4CDF-866A-2D90BF49F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0" y="2748678"/>
            <a:ext cx="1492847" cy="1494000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1BFD546F-E382-4C2A-A346-30138585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201" y="1714534"/>
            <a:ext cx="1492847" cy="149400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325BDF88-1282-4159-97E9-FFE73D600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27" y="1682292"/>
            <a:ext cx="1492847" cy="1494000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D5B501AB-49F1-4492-9522-E443ACA0B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819" y="1644694"/>
            <a:ext cx="1492847" cy="1494000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58BCF2DD-71C3-4166-836B-87F81D5E3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904" y="4117777"/>
            <a:ext cx="1492847" cy="1494000"/>
          </a:xfrm>
          <a:prstGeom prst="rect">
            <a:avLst/>
          </a:prstGeom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352FD7BB-D702-463C-972E-93F2DC304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69" y="4117777"/>
            <a:ext cx="1492847" cy="1494000"/>
          </a:xfrm>
          <a:prstGeom prst="rect">
            <a:avLst/>
          </a:prstGeom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6F59B64B-9574-46C2-A6FF-5355C0811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5267" y="4120619"/>
            <a:ext cx="1492847" cy="1494000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919BE734-92CB-43F4-AC40-0D1F208182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1FD2F3F1-7728-4453-8966-7283894AEFF2}"/>
              </a:ext>
            </a:extLst>
          </p:cNvPr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b="1" kern="0">
                <a:solidFill>
                  <a:schemeClr val="accent2">
                    <a:lumMod val="50000"/>
                  </a:schemeClr>
                </a:solidFill>
              </a:rPr>
              <a:t>Experimental Results</a:t>
            </a:r>
            <a:endParaRPr lang="it-IT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6C27B2A9-181E-41EA-8788-172056BF1D33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35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330706" y="1143000"/>
            <a:ext cx="82867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084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1950" indent="-361950" defTabSz="1084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2788" indent="-357188" defTabSz="1084263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4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4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4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4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4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4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altLang="en-US" sz="1800" dirty="0">
              <a:solidFill>
                <a:schemeClr val="tx2"/>
              </a:solidFill>
            </a:endParaRPr>
          </a:p>
          <a:p>
            <a:pPr lvl="1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0000"/>
                </a:solidFill>
              </a:rPr>
              <a:t>The multi-code hashing method is </a:t>
            </a:r>
            <a:r>
              <a:rPr lang="en-US" altLang="en-US" sz="1800" dirty="0">
                <a:solidFill>
                  <a:schemeClr val="accent2"/>
                </a:solidFill>
              </a:rPr>
              <a:t>promising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for RS CBIR problems since it:</a:t>
            </a:r>
          </a:p>
          <a:p>
            <a:pPr marL="0" lvl="1" indent="0" algn="just">
              <a:spcBef>
                <a:spcPct val="0"/>
              </a:spcBef>
              <a:buClr>
                <a:schemeClr val="tx2"/>
              </a:buClr>
              <a:buNone/>
            </a:pPr>
            <a:endParaRPr lang="en-US" altLang="en-US" sz="1800" dirty="0">
              <a:solidFill>
                <a:schemeClr val="tx2"/>
              </a:solidFill>
            </a:endParaRPr>
          </a:p>
          <a:p>
            <a:pPr lvl="2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it-IT" altLang="en-US" sz="1800" dirty="0">
                <a:solidFill>
                  <a:srgbClr val="000000"/>
                </a:solidFill>
              </a:rPr>
              <a:t>efficiently describes the </a:t>
            </a:r>
            <a:r>
              <a:rPr lang="it-IT" altLang="en-US" sz="1800" dirty="0">
                <a:solidFill>
                  <a:schemeClr val="accent2"/>
                </a:solidFill>
              </a:rPr>
              <a:t>complex</a:t>
            </a:r>
            <a:r>
              <a:rPr lang="it-IT" altLang="en-US" sz="1800" dirty="0">
                <a:solidFill>
                  <a:schemeClr val="tx2"/>
                </a:solidFill>
              </a:rPr>
              <a:t> </a:t>
            </a:r>
            <a:r>
              <a:rPr lang="it-IT" altLang="en-US" sz="1800" dirty="0">
                <a:solidFill>
                  <a:srgbClr val="000000"/>
                </a:solidFill>
              </a:rPr>
              <a:t>content of RS images with multi-hash codes;</a:t>
            </a:r>
          </a:p>
          <a:p>
            <a:pPr lvl="2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tr-TR" altLang="en-US" sz="1800" dirty="0">
              <a:solidFill>
                <a:schemeClr val="tx2"/>
              </a:solidFill>
            </a:endParaRPr>
          </a:p>
          <a:p>
            <a:pPr lvl="2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000000"/>
                </a:solidFill>
              </a:rPr>
              <a:t>achieves </a:t>
            </a:r>
            <a:r>
              <a:rPr lang="en-US" altLang="en-US" sz="1800" dirty="0">
                <a:solidFill>
                  <a:schemeClr val="accent2"/>
                </a:solidFill>
              </a:rPr>
              <a:t>fast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and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</a:rPr>
              <a:t>scalable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image search and retrieval;</a:t>
            </a:r>
          </a:p>
          <a:p>
            <a:pPr lvl="2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tr-TR" altLang="en-US" sz="1800" dirty="0">
              <a:solidFill>
                <a:schemeClr val="tx2"/>
              </a:solidFill>
            </a:endParaRPr>
          </a:p>
          <a:p>
            <a:pPr lvl="2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000000"/>
                </a:solidFill>
              </a:rPr>
              <a:t>overcomes the limitations of the single hash codes.</a:t>
            </a:r>
          </a:p>
          <a:p>
            <a:pPr lvl="2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0000"/>
                </a:solidFill>
              </a:rPr>
              <a:t>Kernel based-hashing methods in general learn hash functions in the kernel space from </a:t>
            </a:r>
            <a:r>
              <a:rPr lang="en-US" altLang="en-US" sz="1800" dirty="0">
                <a:solidFill>
                  <a:schemeClr val="accent2"/>
                </a:solidFill>
              </a:rPr>
              <a:t>hand-crafted features </a:t>
            </a:r>
            <a:r>
              <a:rPr lang="en-US" altLang="en-US" sz="1800" dirty="0">
                <a:solidFill>
                  <a:srgbClr val="000000"/>
                </a:solidFill>
              </a:rPr>
              <a:t>(e.g., the bag-of-visual-words based on the scale invariant feature transform) are applied to RS CBIR problems.</a:t>
            </a:r>
          </a:p>
          <a:p>
            <a:pPr lvl="1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0000"/>
                </a:solidFill>
              </a:rPr>
              <a:t>However, hand-crafted features </a:t>
            </a:r>
            <a:r>
              <a:rPr lang="en-US" altLang="en-US" sz="1800" dirty="0">
                <a:solidFill>
                  <a:schemeClr val="accent2"/>
                </a:solidFill>
              </a:rPr>
              <a:t>may not accurately represent </a:t>
            </a:r>
            <a:r>
              <a:rPr lang="en-US" altLang="en-US" sz="1800" dirty="0">
                <a:solidFill>
                  <a:srgbClr val="000000"/>
                </a:solidFill>
              </a:rPr>
              <a:t>the high level semantic content of RS images. This leads to inaccurate retrieval results under complex RS image retrieval tasks. </a:t>
            </a:r>
          </a:p>
          <a:p>
            <a:pPr lvl="2" algn="just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0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Pros and Cons</a:t>
            </a:r>
          </a:p>
        </p:txBody>
      </p:sp>
      <p:pic>
        <p:nvPicPr>
          <p:cNvPr id="6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00223EA8-1E27-440D-9A98-4A2DEA262E0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0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12794" y="328223"/>
            <a:ext cx="8245405" cy="56356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Metric Learning based Deep Hashing</a:t>
            </a:r>
            <a:endParaRPr lang="it-IT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7F31B2-15D8-49D2-8A06-390199089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69" y="1219200"/>
            <a:ext cx="6362859" cy="5184000"/>
          </a:xfrm>
          <a:prstGeom prst="rect">
            <a:avLst/>
          </a:prstGeom>
        </p:spPr>
      </p:pic>
      <p:pic>
        <p:nvPicPr>
          <p:cNvPr id="6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CC044046-7D26-4DD0-9DC9-AB8CA41756D9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13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12794" y="328223"/>
            <a:ext cx="8245405" cy="56356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Metric Learning based Deep Hashing</a:t>
            </a:r>
            <a:endParaRPr lang="it-IT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1E28E7-AE27-427E-BC4E-B62D20DF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7" y="1749900"/>
            <a:ext cx="7949026" cy="33582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B2DF45-A168-4291-B2D5-43A3C55A0751}"/>
              </a:ext>
            </a:extLst>
          </p:cNvPr>
          <p:cNvSpPr/>
          <p:nvPr/>
        </p:nvSpPr>
        <p:spPr>
          <a:xfrm>
            <a:off x="457200" y="5328022"/>
            <a:ext cx="808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NimbusRomNo9L-Regu"/>
              </a:rPr>
              <a:t>The intuition behind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NimbusRomNo9L-Regu"/>
              </a:rPr>
              <a:t>triplet loss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: after training, a positive sample is “moved” closer to the anchor sample than the negative samples of the other classes.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6526BB83-906C-4B4B-BE47-3EF4004C264A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11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0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12795" y="328223"/>
            <a:ext cx="7391400" cy="563562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Experimental Results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735551-FB6F-4D1D-92F0-C16F11D5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28812"/>
            <a:ext cx="7924800" cy="3000375"/>
          </a:xfrm>
          <a:prstGeom prst="rect">
            <a:avLst/>
          </a:prstGeom>
        </p:spPr>
      </p:pic>
      <p:pic>
        <p:nvPicPr>
          <p:cNvPr id="6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FD94F5FF-9FFA-4615-95D2-AB92C885C8C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3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0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12795" y="328223"/>
            <a:ext cx="7391400" cy="563562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Experimental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295400"/>
            <a:ext cx="7780951" cy="4937760"/>
          </a:xfrm>
          <a:prstGeom prst="rect">
            <a:avLst/>
          </a:prstGeom>
        </p:spPr>
      </p:pic>
      <p:pic>
        <p:nvPicPr>
          <p:cNvPr id="6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018F9A65-5B89-4788-A2E5-E83C18078D4D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5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0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12794" y="328223"/>
            <a:ext cx="7864405" cy="563562"/>
          </a:xfrm>
        </p:spPr>
        <p:txBody>
          <a:bodyPr/>
          <a:lstStyle/>
          <a:p>
            <a:pPr algn="l"/>
            <a:r>
              <a:rPr lang="it-IT" b="1" dirty="0" err="1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66885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>
                <a:solidFill>
                  <a:schemeClr val="accent2">
                    <a:lumMod val="50000"/>
                  </a:schemeClr>
                </a:solidFill>
              </a:rPr>
              <a:t>Accurate and scalable analysis </a:t>
            </a:r>
            <a:r>
              <a:rPr lang="en-US" altLang="it-IT" dirty="0">
                <a:solidFill>
                  <a:srgbClr val="000000"/>
                </a:solidFill>
              </a:rPr>
              <a:t>and exploitation of big data in RS is a very important topic both from the methodological and the application perspective.</a:t>
            </a:r>
          </a:p>
          <a:p>
            <a:pPr algn="just">
              <a:buClr>
                <a:srgbClr val="000000"/>
              </a:buClr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rgbClr val="000000"/>
                </a:solidFill>
              </a:rPr>
              <a:t>The presented methods are particularly effective for large scale retrieval problems, where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scalability problems </a:t>
            </a:r>
            <a:r>
              <a:rPr lang="en-US" altLang="en-US" dirty="0">
                <a:solidFill>
                  <a:srgbClr val="000000"/>
                </a:solidFill>
              </a:rPr>
              <a:t>becomes crucial. </a:t>
            </a: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solidFill>
                  <a:srgbClr val="000000"/>
                </a:solidFill>
              </a:rPr>
              <a:t>Methodological challenges related to the properties of satellite data require the development of a </a:t>
            </a:r>
            <a:r>
              <a:rPr lang="en-US" altLang="it-IT" dirty="0">
                <a:solidFill>
                  <a:schemeClr val="accent2">
                    <a:lumMod val="50000"/>
                  </a:schemeClr>
                </a:solidFill>
              </a:rPr>
              <a:t>new generation of RS image search/retrieval techniques</a:t>
            </a:r>
            <a:r>
              <a:rPr lang="en-US" altLang="it-IT" dirty="0">
                <a:solidFill>
                  <a:srgbClr val="000000"/>
                </a:solidFill>
              </a:rPr>
              <a:t>. </a:t>
            </a:r>
          </a:p>
          <a:p>
            <a:pPr algn="just">
              <a:buClr>
                <a:srgbClr val="000000"/>
              </a:buClr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solidFill>
                  <a:srgbClr val="000000"/>
                </a:solidFill>
              </a:rPr>
              <a:t>Methods robust to availability of the limited annotated training data and multi-modal image search and retrieval algorithms are necessary. </a:t>
            </a:r>
          </a:p>
        </p:txBody>
      </p:sp>
      <p:pic>
        <p:nvPicPr>
          <p:cNvPr id="6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4D2B157D-6784-4322-9291-8CECF62AF5B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6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0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27345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7703"/>
            <a:ext cx="7447718" cy="2986533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EA597DF-F5E3-435C-822E-095EA7ED4998}"/>
              </a:ext>
            </a:extLst>
          </p:cNvPr>
          <p:cNvSpPr/>
          <p:nvPr/>
        </p:nvSpPr>
        <p:spPr>
          <a:xfrm>
            <a:off x="-76200" y="45639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Accurate and Fast Discovery of Crucial Information for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Observing Earth from Big EO Archives</a:t>
            </a: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http://bigearth.eu/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69C5D1-19D6-4D4D-86DE-823EA6FB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1EEFC998-3FCC-48CB-A679-55782531278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41242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6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0000"/>
                </a:solidFill>
              </a:rPr>
              <a:t>Hashing Methods in Image Retrieval</a:t>
            </a:r>
          </a:p>
        </p:txBody>
      </p:sp>
      <p:pic>
        <p:nvPicPr>
          <p:cNvPr id="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6" y="1238250"/>
            <a:ext cx="85534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1953418" y="4556125"/>
            <a:ext cx="484982" cy="371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800" b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9"/>
          <p:cNvCxnSpPr>
            <a:cxnSpLocks noChangeShapeType="1"/>
          </p:cNvCxnSpPr>
          <p:nvPr/>
        </p:nvCxnSpPr>
        <p:spPr bwMode="auto">
          <a:xfrm>
            <a:off x="2438400" y="4751389"/>
            <a:ext cx="192087" cy="1976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2547143" y="4557129"/>
            <a:ext cx="1096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200" b="0" i="1" dirty="0">
                <a:solidFill>
                  <a:srgbClr val="000000"/>
                </a:solidFill>
              </a:rPr>
              <a:t>P</a:t>
            </a:r>
            <a:r>
              <a:rPr lang="en-US" altLang="it-IT" sz="1200" b="0" dirty="0">
                <a:solidFill>
                  <a:srgbClr val="000000"/>
                </a:solidFill>
              </a:rPr>
              <a:t>-</a:t>
            </a:r>
            <a:r>
              <a:rPr lang="en-US" altLang="it-IT" sz="1200" b="0" dirty="0" err="1">
                <a:solidFill>
                  <a:srgbClr val="000000"/>
                </a:solidFill>
              </a:rPr>
              <a:t>th</a:t>
            </a:r>
            <a:r>
              <a:rPr lang="en-US" altLang="it-IT" sz="1200" b="0" dirty="0">
                <a:solidFill>
                  <a:srgbClr val="000000"/>
                </a:solidFill>
              </a:rPr>
              <a:t> image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200" b="0" dirty="0">
                <a:solidFill>
                  <a:srgbClr val="000000"/>
                </a:solidFill>
              </a:rPr>
              <a:t>in the archive</a:t>
            </a:r>
            <a:endParaRPr lang="it-IT" altLang="it-IT" sz="1200" b="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2730890" y="2152897"/>
            <a:ext cx="1199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200" b="0" dirty="0">
                <a:solidFill>
                  <a:srgbClr val="000000"/>
                </a:solidFill>
              </a:rPr>
              <a:t>Hash functions</a:t>
            </a:r>
            <a:endParaRPr lang="it-IT" altLang="it-IT" sz="1200" b="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29988" y="5808663"/>
            <a:ext cx="869712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sz="1000" b="0" dirty="0">
                <a:solidFill>
                  <a:schemeClr val="accent2">
                    <a:lumMod val="50000"/>
                  </a:schemeClr>
                </a:solidFill>
              </a:rPr>
              <a:t>B. </a:t>
            </a:r>
            <a:r>
              <a:rPr lang="en-US" sz="1000" b="0" dirty="0" err="1">
                <a:solidFill>
                  <a:schemeClr val="accent2">
                    <a:lumMod val="50000"/>
                  </a:schemeClr>
                </a:solidFill>
              </a:rPr>
              <a:t>Demir</a:t>
            </a:r>
            <a:r>
              <a:rPr lang="en-US" sz="1000" b="0" dirty="0">
                <a:solidFill>
                  <a:schemeClr val="accent2">
                    <a:lumMod val="50000"/>
                  </a:schemeClr>
                </a:solidFill>
              </a:rPr>
              <a:t>, L. </a:t>
            </a:r>
            <a:r>
              <a:rPr lang="en-US" sz="1000" b="0" dirty="0" err="1">
                <a:solidFill>
                  <a:schemeClr val="accent2">
                    <a:lumMod val="50000"/>
                  </a:schemeClr>
                </a:solidFill>
              </a:rPr>
              <a:t>Bruzzone</a:t>
            </a:r>
            <a:r>
              <a:rPr lang="en-US" sz="1000" b="0" dirty="0">
                <a:solidFill>
                  <a:schemeClr val="accent2">
                    <a:lumMod val="50000"/>
                  </a:schemeClr>
                </a:solidFill>
              </a:rPr>
              <a:t> “Hashing based scalable remote sensing image search and retrieval in large archives</a:t>
            </a:r>
            <a:r>
              <a:rPr lang="en-US" sz="1000" b="0" i="1" dirty="0">
                <a:solidFill>
                  <a:schemeClr val="accent2">
                    <a:lumMod val="50000"/>
                  </a:schemeClr>
                </a:solidFill>
              </a:rPr>
              <a:t>”, IEEE Transactions on Geoscience and Remote Sensing</a:t>
            </a:r>
            <a:r>
              <a:rPr lang="en-US" sz="1000" b="0" dirty="0">
                <a:solidFill>
                  <a:schemeClr val="accent2">
                    <a:lumMod val="50000"/>
                  </a:schemeClr>
                </a:solidFill>
              </a:rPr>
              <a:t>, vol. 54, no.2, pp. 892-904, 2016. </a:t>
            </a:r>
            <a:endParaRPr lang="en-US" altLang="it-IT" sz="10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212794" y="328223"/>
            <a:ext cx="855020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Hashing Methods in Image Retrieval</a:t>
            </a:r>
            <a:endParaRPr lang="it-IT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15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pic>
        <p:nvPicPr>
          <p:cNvPr id="12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87AFD27F-8C01-40D4-8DED-631D12C12829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4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2900" y="1116013"/>
            <a:ext cx="8620125" cy="5049837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20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solidFill>
                  <a:schemeClr val="accent2"/>
                </a:solidFill>
              </a:rPr>
              <a:t>Locality Sensitive Hashing </a:t>
            </a:r>
            <a:r>
              <a:rPr lang="en-US" altLang="it-IT" dirty="0">
                <a:solidFill>
                  <a:srgbClr val="000000"/>
                </a:solidFill>
              </a:rPr>
              <a:t>(LSH): popular unsupervised hashing method that takes random projections of data and quantizes each projection with few bits.</a:t>
            </a:r>
          </a:p>
          <a:p>
            <a:pPr marL="285750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n-US" altLang="zh-CN" dirty="0">
              <a:solidFill>
                <a:srgbClr val="000000"/>
              </a:solidFill>
              <a:ea typeface="SimSun" pitchFamily="2" charset="-122"/>
            </a:endParaRPr>
          </a:p>
          <a:p>
            <a:pPr marL="285750" indent="-285750" algn="just" eaLnBrk="1" hangingPunct="1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Hash function of the LSH method:</a:t>
            </a:r>
            <a:endParaRPr lang="zh-CN" altLang="en-US" dirty="0">
              <a:solidFill>
                <a:srgbClr val="000000"/>
              </a:solidFill>
              <a:ea typeface="SimSun" pitchFamily="2" charset="-122"/>
            </a:endParaRPr>
          </a:p>
          <a:p>
            <a:pPr marL="285750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chemeClr val="tx2"/>
              </a:solidFill>
            </a:endParaRPr>
          </a:p>
          <a:p>
            <a:pPr marL="285750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chemeClr val="tx2"/>
              </a:solidFill>
            </a:endParaRP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en-US" altLang="it-IT" dirty="0">
              <a:solidFill>
                <a:schemeClr val="tx2"/>
              </a:solidFill>
            </a:endParaRP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tr-TR" altLang="it-IT" dirty="0">
              <a:solidFill>
                <a:schemeClr val="tx2"/>
              </a:solidFill>
            </a:endParaRP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en-US" altLang="it-IT" sz="500" dirty="0">
              <a:solidFill>
                <a:schemeClr val="tx2"/>
              </a:solidFill>
            </a:endParaRPr>
          </a:p>
        </p:txBody>
      </p:sp>
      <p:sp>
        <p:nvSpPr>
          <p:cNvPr id="338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sp>
        <p:nvSpPr>
          <p:cNvPr id="33817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sp>
        <p:nvSpPr>
          <p:cNvPr id="33819" name="Rectangle 132"/>
          <p:cNvSpPr>
            <a:spLocks noChangeArrowheads="1"/>
          </p:cNvSpPr>
          <p:nvPr/>
        </p:nvSpPr>
        <p:spPr bwMode="auto">
          <a:xfrm>
            <a:off x="0" y="339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it-IT"/>
          </a:p>
        </p:txBody>
      </p:sp>
      <p:sp>
        <p:nvSpPr>
          <p:cNvPr id="33823" name="Rectangle 4"/>
          <p:cNvSpPr>
            <a:spLocks noChangeArrowheads="1"/>
          </p:cNvSpPr>
          <p:nvPr/>
        </p:nvSpPr>
        <p:spPr bwMode="auto">
          <a:xfrm>
            <a:off x="5297488" y="2608263"/>
            <a:ext cx="3875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sz="1400" dirty="0">
                <a:solidFill>
                  <a:srgbClr val="000000"/>
                </a:solidFill>
              </a:rPr>
              <a:t>        is a random vector generated from a multivariate Gaussian (with zero mean and identity covariance matrix) of the same dimension as the input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  <p:graphicFrame>
        <p:nvGraphicFramePr>
          <p:cNvPr id="33827" name="Object 4"/>
          <p:cNvGraphicFramePr>
            <a:graphicFrameLocks noChangeAspect="1"/>
          </p:cNvGraphicFramePr>
          <p:nvPr/>
        </p:nvGraphicFramePr>
        <p:xfrm>
          <a:off x="5497513" y="2584450"/>
          <a:ext cx="2159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215713" imgH="304536" progId="Equation.DSMT4">
                  <p:embed/>
                </p:oleObj>
              </mc:Choice>
              <mc:Fallback>
                <p:oleObj name="Equation" r:id="rId3" imgW="215713" imgH="304536" progId="Equation.DSMT4">
                  <p:embed/>
                  <p:pic>
                    <p:nvPicPr>
                      <p:cNvPr id="338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2584450"/>
                        <a:ext cx="2159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9" name="Rectangle 7"/>
          <p:cNvSpPr>
            <a:spLocks noChangeArrowheads="1"/>
          </p:cNvSpPr>
          <p:nvPr/>
        </p:nvSpPr>
        <p:spPr bwMode="auto">
          <a:xfrm>
            <a:off x="298450" y="3414713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 i="1">
                <a:solidFill>
                  <a:srgbClr val="FFC000"/>
                </a:solidFill>
              </a:rPr>
              <a:t>r</a:t>
            </a:r>
            <a:r>
              <a:rPr lang="it-IT" altLang="it-IT" sz="1200">
                <a:solidFill>
                  <a:srgbClr val="FFC000"/>
                </a:solidFill>
              </a:rPr>
              <a:t>-th hash </a:t>
            </a:r>
          </a:p>
          <a:p>
            <a:pPr algn="ctr" eaLnBrk="1" hangingPunct="1"/>
            <a:r>
              <a:rPr lang="it-IT" altLang="it-IT" sz="1200">
                <a:solidFill>
                  <a:srgbClr val="FFC000"/>
                </a:solidFill>
              </a:rPr>
              <a:t>function</a:t>
            </a:r>
          </a:p>
        </p:txBody>
      </p:sp>
      <p:sp>
        <p:nvSpPr>
          <p:cNvPr id="33831" name="Right Arrow 2"/>
          <p:cNvSpPr>
            <a:spLocks noChangeArrowheads="1"/>
          </p:cNvSpPr>
          <p:nvPr/>
        </p:nvSpPr>
        <p:spPr bwMode="auto">
          <a:xfrm>
            <a:off x="4476750" y="2973388"/>
            <a:ext cx="755650" cy="177800"/>
          </a:xfrm>
          <a:prstGeom prst="rightArrow">
            <a:avLst>
              <a:gd name="adj1" fmla="val 50000"/>
              <a:gd name="adj2" fmla="val 5058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481388" y="4848225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370263" y="40179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903663" y="37893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422650" y="44751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27463" y="44751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27463" y="545465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132263" y="47799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105275" y="405765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913063" y="53133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894263" y="46275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513263" y="56181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513263" y="52371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665663" y="37893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751263" y="4783138"/>
            <a:ext cx="304800" cy="304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913063" y="53133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665663" y="37893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1" name="Group 53"/>
          <p:cNvGrpSpPr>
            <a:grpSpLocks/>
          </p:cNvGrpSpPr>
          <p:nvPr/>
        </p:nvGrpSpPr>
        <p:grpSpPr bwMode="auto">
          <a:xfrm>
            <a:off x="2176227" y="3775075"/>
            <a:ext cx="4224573" cy="1230313"/>
            <a:chOff x="876818" y="3338118"/>
            <a:chExt cx="3771382" cy="1230512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143724" y="3962107"/>
              <a:ext cx="3504476" cy="1587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41"/>
            <p:cNvSpPr txBox="1">
              <a:spLocks noChangeArrowheads="1"/>
            </p:cNvSpPr>
            <p:nvPr/>
          </p:nvSpPr>
          <p:spPr bwMode="auto">
            <a:xfrm>
              <a:off x="906789" y="3338118"/>
              <a:ext cx="317978" cy="46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4" name="TextBox 42"/>
            <p:cNvSpPr txBox="1">
              <a:spLocks noChangeArrowheads="1"/>
            </p:cNvSpPr>
            <p:nvPr/>
          </p:nvSpPr>
          <p:spPr bwMode="auto">
            <a:xfrm>
              <a:off x="876818" y="4106965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15" name="Group 52"/>
          <p:cNvGrpSpPr>
            <a:grpSpLocks/>
          </p:cNvGrpSpPr>
          <p:nvPr/>
        </p:nvGrpSpPr>
        <p:grpSpPr bwMode="auto">
          <a:xfrm>
            <a:off x="2455863" y="4430713"/>
            <a:ext cx="4099090" cy="1408112"/>
            <a:chOff x="1066800" y="4070468"/>
            <a:chExt cx="4099641" cy="1407539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1066800" y="4800421"/>
              <a:ext cx="4039143" cy="1586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45"/>
            <p:cNvSpPr txBox="1">
              <a:spLocks noChangeArrowheads="1"/>
            </p:cNvSpPr>
            <p:nvPr/>
          </p:nvSpPr>
          <p:spPr bwMode="auto">
            <a:xfrm>
              <a:off x="4808452" y="4070468"/>
              <a:ext cx="356236" cy="46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 dirty="0">
                  <a:solidFill>
                    <a:schemeClr val="accent4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18" name="TextBox 47"/>
            <p:cNvSpPr txBox="1">
              <a:spLocks noChangeArrowheads="1"/>
            </p:cNvSpPr>
            <p:nvPr/>
          </p:nvSpPr>
          <p:spPr bwMode="auto">
            <a:xfrm>
              <a:off x="4810253" y="5016342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 dirty="0">
                  <a:solidFill>
                    <a:schemeClr val="accent4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19" name="Group 54"/>
          <p:cNvGrpSpPr>
            <a:grpSpLocks/>
          </p:cNvGrpSpPr>
          <p:nvPr/>
        </p:nvGrpSpPr>
        <p:grpSpPr bwMode="auto">
          <a:xfrm>
            <a:off x="3758612" y="3484563"/>
            <a:ext cx="1334088" cy="2996902"/>
            <a:chOff x="7016789" y="3124993"/>
            <a:chExt cx="1334299" cy="2996951"/>
          </a:xfrm>
        </p:grpSpPr>
        <p:cxnSp>
          <p:nvCxnSpPr>
            <p:cNvPr id="120" name="Straight Connector 119"/>
            <p:cNvCxnSpPr/>
            <p:nvPr/>
          </p:nvCxnSpPr>
          <p:spPr>
            <a:xfrm rot="5400000">
              <a:off x="6209423" y="4609329"/>
              <a:ext cx="2971848" cy="3176"/>
            </a:xfrm>
            <a:prstGeom prst="line">
              <a:avLst/>
            </a:prstGeom>
            <a:ln w="635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48"/>
            <p:cNvSpPr txBox="1">
              <a:spLocks noChangeArrowheads="1"/>
            </p:cNvSpPr>
            <p:nvPr/>
          </p:nvSpPr>
          <p:spPr bwMode="auto">
            <a:xfrm>
              <a:off x="7016789" y="5660271"/>
              <a:ext cx="356244" cy="46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22" name="TextBox 49"/>
            <p:cNvSpPr txBox="1">
              <a:spLocks noChangeArrowheads="1"/>
            </p:cNvSpPr>
            <p:nvPr/>
          </p:nvSpPr>
          <p:spPr bwMode="auto">
            <a:xfrm>
              <a:off x="7994900" y="5655814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 dirty="0">
                  <a:solidFill>
                    <a:srgbClr val="FFFF00"/>
                  </a:solidFill>
                </a:rPr>
                <a:t>1</a:t>
              </a:r>
            </a:p>
          </p:txBody>
        </p:sp>
      </p:grpSp>
      <p:sp>
        <p:nvSpPr>
          <p:cNvPr id="123" name="Oval 122"/>
          <p:cNvSpPr/>
          <p:nvPr/>
        </p:nvSpPr>
        <p:spPr>
          <a:xfrm>
            <a:off x="3482975" y="4849813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424238" y="4468813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164388" y="4622193"/>
            <a:ext cx="304800" cy="304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Rectangle 109"/>
          <p:cNvSpPr>
            <a:spLocks noChangeArrowheads="1"/>
          </p:cNvSpPr>
          <p:nvPr/>
        </p:nvSpPr>
        <p:spPr bwMode="auto">
          <a:xfrm>
            <a:off x="7469188" y="4632324"/>
            <a:ext cx="1358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>
                <a:solidFill>
                  <a:srgbClr val="FFC000"/>
                </a:solidFill>
              </a:rPr>
              <a:t>Query image</a:t>
            </a:r>
            <a:endParaRPr lang="it-IT" altLang="it-IT" sz="1600"/>
          </a:p>
        </p:txBody>
      </p:sp>
      <p:sp>
        <p:nvSpPr>
          <p:cNvPr id="127" name="Oval 126"/>
          <p:cNvSpPr/>
          <p:nvPr/>
        </p:nvSpPr>
        <p:spPr>
          <a:xfrm>
            <a:off x="5397500" y="4632325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099050" y="402431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984750" y="55499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187950" y="5249863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194050" y="3722688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424238" y="558165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1"/>
          <p:cNvSpPr>
            <a:spLocks noChangeArrowheads="1"/>
          </p:cNvSpPr>
          <p:nvPr/>
        </p:nvSpPr>
        <p:spPr bwMode="auto">
          <a:xfrm>
            <a:off x="579438" y="4872038"/>
            <a:ext cx="1927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>
                <a:solidFill>
                  <a:srgbClr val="FFC000"/>
                </a:solidFill>
              </a:rPr>
              <a:t>Qualitative Example for the case of </a:t>
            </a:r>
            <a:r>
              <a:rPr lang="en-US" altLang="it-IT" sz="1600" i="1">
                <a:solidFill>
                  <a:srgbClr val="FFC000"/>
                </a:solidFill>
              </a:rPr>
              <a:t>b</a:t>
            </a:r>
            <a:r>
              <a:rPr lang="en-US" altLang="it-IT" sz="1600">
                <a:solidFill>
                  <a:srgbClr val="FFC000"/>
                </a:solidFill>
              </a:rPr>
              <a:t> is 3</a:t>
            </a:r>
            <a:endParaRPr lang="it-IT" altLang="it-IT" sz="1600"/>
          </a:p>
        </p:txBody>
      </p:sp>
      <p:sp>
        <p:nvSpPr>
          <p:cNvPr id="134" name="Oval 133"/>
          <p:cNvSpPr/>
          <p:nvPr/>
        </p:nvSpPr>
        <p:spPr>
          <a:xfrm>
            <a:off x="3816356" y="446405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122492" y="4777993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itle 3"/>
          <p:cNvSpPr txBox="1">
            <a:spLocks/>
          </p:cNvSpPr>
          <p:nvPr/>
        </p:nvSpPr>
        <p:spPr bwMode="auto">
          <a:xfrm>
            <a:off x="212794" y="328223"/>
            <a:ext cx="861529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Hashing Methods in Image Retrieval</a:t>
            </a:r>
            <a:endParaRPr lang="it-IT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67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C2797B-61C8-4C1E-9A73-BDF4D9CD0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63" y="2237581"/>
            <a:ext cx="4143375" cy="1209675"/>
          </a:xfrm>
          <a:prstGeom prst="rect">
            <a:avLst/>
          </a:prstGeom>
        </p:spPr>
      </p:pic>
      <p:pic>
        <p:nvPicPr>
          <p:cNvPr id="55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F52C31B1-231A-428F-883C-B0FB7D0E29EA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34" grpId="0" animBg="1"/>
      <p:bldP spid="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60400" y="5754688"/>
            <a:ext cx="8128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[1] B. 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Kulis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and K. 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Grauman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“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Kernelized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locality-sensitive hashing,” IEEE Transactions on Pattern Analysis and Machine Intelligence, vol. 34, no. 6, pp. 1092 – 1104, 2012. 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[2] W. Liu, J. Wang, R. </a:t>
            </a:r>
            <a:r>
              <a:rPr lang="en-US" altLang="it-IT" sz="1000" b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Ji</a:t>
            </a:r>
            <a:r>
              <a:rPr lang="en-US" altLang="it-IT" sz="1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Y.-G. Jiang, and S.-F. Chang, “Supervised hashing with kernels”, Conference on Computer Vision and Pattern Recognition, Rhode Island, USA, 2012. 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it-IT" sz="10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it-IT" sz="10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it-IT" sz="10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646113" y="6105525"/>
            <a:ext cx="8128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t-IT" sz="12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4823" name="Object 1"/>
          <p:cNvGraphicFramePr>
            <a:graphicFrameLocks noChangeAspect="1"/>
          </p:cNvGraphicFramePr>
          <p:nvPr>
            <p:extLst/>
          </p:nvPr>
        </p:nvGraphicFramePr>
        <p:xfrm>
          <a:off x="1463675" y="4764088"/>
          <a:ext cx="6446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6438600" imgH="634680" progId="Equation.DSMT4">
                  <p:embed/>
                </p:oleObj>
              </mc:Choice>
              <mc:Fallback>
                <p:oleObj name="Equation" r:id="rId3" imgW="6438600" imgH="634680" progId="Equation.DSMT4">
                  <p:embed/>
                  <p:pic>
                    <p:nvPicPr>
                      <p:cNvPr id="348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764088"/>
                        <a:ext cx="64468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Oval 2"/>
          <p:cNvSpPr>
            <a:spLocks noChangeArrowheads="1"/>
          </p:cNvSpPr>
          <p:nvPr/>
        </p:nvSpPr>
        <p:spPr bwMode="auto">
          <a:xfrm>
            <a:off x="5864225" y="4933950"/>
            <a:ext cx="280988" cy="269875"/>
          </a:xfrm>
          <a:prstGeom prst="ellipse">
            <a:avLst/>
          </a:prstGeom>
          <a:noFill/>
          <a:ln w="12700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5743575" y="5241925"/>
            <a:ext cx="72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>
                <a:solidFill>
                  <a:srgbClr val="FFC000"/>
                </a:solidFill>
              </a:rPr>
              <a:t>kernel </a:t>
            </a:r>
          </a:p>
          <a:p>
            <a:pPr algn="ctr" eaLnBrk="1" hangingPunct="1"/>
            <a:r>
              <a:rPr lang="it-IT" altLang="it-IT" sz="1200">
                <a:solidFill>
                  <a:srgbClr val="FFC000"/>
                </a:solidFill>
              </a:rPr>
              <a:t>function</a:t>
            </a:r>
          </a:p>
        </p:txBody>
      </p:sp>
      <p:cxnSp>
        <p:nvCxnSpPr>
          <p:cNvPr id="34826" name="Curved Connector 4"/>
          <p:cNvCxnSpPr>
            <a:cxnSpLocks noChangeShapeType="1"/>
          </p:cNvCxnSpPr>
          <p:nvPr/>
        </p:nvCxnSpPr>
        <p:spPr bwMode="auto">
          <a:xfrm rot="16200000" flipH="1">
            <a:off x="5980113" y="5260975"/>
            <a:ext cx="103187" cy="17463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7" name="Oval 53"/>
          <p:cNvSpPr>
            <a:spLocks noChangeArrowheads="1"/>
          </p:cNvSpPr>
          <p:nvPr/>
        </p:nvSpPr>
        <p:spPr bwMode="auto">
          <a:xfrm>
            <a:off x="1389063" y="4875213"/>
            <a:ext cx="619125" cy="403225"/>
          </a:xfrm>
          <a:prstGeom prst="ellipse">
            <a:avLst/>
          </a:prstGeom>
          <a:noFill/>
          <a:ln w="12700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4828" name="Rectangle 7"/>
          <p:cNvSpPr>
            <a:spLocks noChangeArrowheads="1"/>
          </p:cNvSpPr>
          <p:nvPr/>
        </p:nvSpPr>
        <p:spPr bwMode="auto">
          <a:xfrm>
            <a:off x="1130300" y="5314950"/>
            <a:ext cx="833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 i="1">
                <a:solidFill>
                  <a:srgbClr val="FFC000"/>
                </a:solidFill>
              </a:rPr>
              <a:t>r</a:t>
            </a:r>
            <a:r>
              <a:rPr lang="it-IT" altLang="it-IT" sz="1200">
                <a:solidFill>
                  <a:srgbClr val="FFC000"/>
                </a:solidFill>
              </a:rPr>
              <a:t>-th hash </a:t>
            </a:r>
          </a:p>
          <a:p>
            <a:pPr algn="ctr" eaLnBrk="1" hangingPunct="1"/>
            <a:r>
              <a:rPr lang="it-IT" altLang="it-IT" sz="1200">
                <a:solidFill>
                  <a:srgbClr val="FFC000"/>
                </a:solidFill>
              </a:rPr>
              <a:t>function</a:t>
            </a:r>
          </a:p>
        </p:txBody>
      </p:sp>
      <p:cxnSp>
        <p:nvCxnSpPr>
          <p:cNvPr id="34829" name="Curved Connector 55"/>
          <p:cNvCxnSpPr>
            <a:cxnSpLocks noChangeShapeType="1"/>
          </p:cNvCxnSpPr>
          <p:nvPr/>
        </p:nvCxnSpPr>
        <p:spPr bwMode="auto">
          <a:xfrm rot="10800000" flipV="1">
            <a:off x="1455738" y="5265738"/>
            <a:ext cx="119062" cy="112712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0" name="Oval 2"/>
          <p:cNvSpPr>
            <a:spLocks noChangeArrowheads="1"/>
          </p:cNvSpPr>
          <p:nvPr/>
        </p:nvSpPr>
        <p:spPr bwMode="auto">
          <a:xfrm>
            <a:off x="4908550" y="3886200"/>
            <a:ext cx="254000" cy="254000"/>
          </a:xfrm>
          <a:prstGeom prst="ellipse">
            <a:avLst/>
          </a:prstGeom>
          <a:noFill/>
          <a:ln w="12700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4831" name="Rectangle 7"/>
          <p:cNvSpPr>
            <a:spLocks noChangeArrowheads="1"/>
          </p:cNvSpPr>
          <p:nvPr/>
        </p:nvSpPr>
        <p:spPr bwMode="auto">
          <a:xfrm>
            <a:off x="5349875" y="4081463"/>
            <a:ext cx="2646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FFC000"/>
                </a:solidFill>
              </a:rPr>
              <a:t>nonlinear mapping function </a:t>
            </a:r>
          </a:p>
        </p:txBody>
      </p:sp>
      <p:cxnSp>
        <p:nvCxnSpPr>
          <p:cNvPr id="34832" name="Curved Connector 55"/>
          <p:cNvCxnSpPr>
            <a:cxnSpLocks noChangeShapeType="1"/>
            <a:stCxn id="34830" idx="4"/>
          </p:cNvCxnSpPr>
          <p:nvPr/>
        </p:nvCxnSpPr>
        <p:spPr bwMode="auto">
          <a:xfrm rot="16200000" flipH="1">
            <a:off x="5153025" y="4022725"/>
            <a:ext cx="79375" cy="314325"/>
          </a:xfrm>
          <a:prstGeom prst="curvedConnector2">
            <a:avLst/>
          </a:prstGeom>
          <a:noFill/>
          <a:ln w="127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4834" name="Oggetto 1"/>
          <p:cNvGraphicFramePr>
            <a:graphicFrameLocks noChangeAspect="1"/>
          </p:cNvGraphicFramePr>
          <p:nvPr>
            <p:extLst/>
          </p:nvPr>
        </p:nvGraphicFramePr>
        <p:xfrm>
          <a:off x="3894138" y="3717925"/>
          <a:ext cx="16335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1638000" imgH="583920" progId="Equation.DSMT4">
                  <p:embed/>
                </p:oleObj>
              </mc:Choice>
              <mc:Fallback>
                <p:oleObj name="Equation" r:id="rId5" imgW="1638000" imgH="583920" progId="Equation.DSMT4">
                  <p:embed/>
                  <p:pic>
                    <p:nvPicPr>
                      <p:cNvPr id="34834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7925"/>
                        <a:ext cx="16335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3"/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Kernel-based Hashing Methods</a:t>
            </a:r>
            <a:endParaRPr lang="it-IT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25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68325" y="1211264"/>
            <a:ext cx="8077200" cy="3392488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20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</a:rPr>
              <a:t>Two main methods that define hash functions in the kernel space: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808037" lvl="1" indent="-285750" algn="just" eaLnBrk="1" hangingPunct="1"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/>
                </a:solidFill>
              </a:rPr>
              <a:t>kernel-based unsupervised LSH </a:t>
            </a:r>
            <a:r>
              <a:rPr lang="en-US" sz="1600" dirty="0">
                <a:solidFill>
                  <a:srgbClr val="000000"/>
                </a:solidFill>
              </a:rPr>
              <a:t>hashing method (hash functions are defined  by using only unlabeled images) [1].</a:t>
            </a:r>
          </a:p>
          <a:p>
            <a:pPr marL="522287" lvl="1" indent="0" algn="just" eaLnBrk="1" hangingPunct="1">
              <a:buClr>
                <a:schemeClr val="tx2"/>
              </a:buClr>
              <a:defRPr/>
            </a:pP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808037" lvl="1" indent="-285750" algn="just" eaLnBrk="1" hangingPunct="1"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/>
                </a:solidFill>
              </a:rPr>
              <a:t>kernel-based supervised hashing LSH </a:t>
            </a:r>
            <a:r>
              <a:rPr lang="en-US" sz="1600" dirty="0">
                <a:solidFill>
                  <a:srgbClr val="000000"/>
                </a:solidFill>
              </a:rPr>
              <a:t>method (semantic similarity is used to define much distinctive hash functions) [2].</a:t>
            </a:r>
          </a:p>
          <a:p>
            <a:pPr marL="407987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marL="407987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</a:rPr>
              <a:t>Kernel-based methods express the </a:t>
            </a:r>
            <a:r>
              <a:rPr lang="en-US" sz="1600" dirty="0">
                <a:solidFill>
                  <a:schemeClr val="accent2"/>
                </a:solidFill>
              </a:rPr>
              <a:t>Gaussian random vector </a:t>
            </a:r>
            <a:r>
              <a:rPr lang="en-US" sz="1600" dirty="0">
                <a:solidFill>
                  <a:srgbClr val="000000"/>
                </a:solidFill>
              </a:rPr>
              <a:t>as the weighted sum of </a:t>
            </a:r>
            <a:r>
              <a:rPr lang="en-US" sz="1600" i="1" dirty="0">
                <a:solidFill>
                  <a:srgbClr val="000000"/>
                </a:solidFill>
              </a:rPr>
              <a:t>m </a:t>
            </a:r>
            <a:r>
              <a:rPr lang="en-US" sz="1600" dirty="0">
                <a:solidFill>
                  <a:srgbClr val="000000"/>
                </a:solidFill>
              </a:rPr>
              <a:t>images selected from the archive as:</a:t>
            </a:r>
          </a:p>
          <a:p>
            <a:pPr marL="122237" indent="0" algn="just" eaLnBrk="1" hangingPunct="1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marL="122237" indent="0" algn="just" eaLnBrk="1" hangingPunct="1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marL="407987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marL="407987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</a:rPr>
              <a:t>Then the hash function becomes:</a:t>
            </a:r>
          </a:p>
          <a:p>
            <a:pPr marL="407987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808037" lvl="1" indent="-285750" algn="just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522287" lvl="1" indent="0" algn="just" eaLnBrk="1" hangingPunct="1">
              <a:buClr>
                <a:schemeClr val="tx2"/>
              </a:buClr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dirty="0">
              <a:solidFill>
                <a:schemeClr val="tx2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1600" dirty="0">
              <a:solidFill>
                <a:schemeClr val="tx2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1600" dirty="0">
              <a:solidFill>
                <a:schemeClr val="tx2"/>
              </a:solidFill>
            </a:endParaRPr>
          </a:p>
        </p:txBody>
      </p:sp>
      <p:pic>
        <p:nvPicPr>
          <p:cNvPr id="20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2D51086C-646D-4CD7-BCBB-4571288BDFD2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2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Unsupervised Kernel-Based LSH</a:t>
            </a:r>
            <a:endParaRPr lang="it-IT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23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1C7BA8B-71FB-492F-9114-2C1EDC3AC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18" y="1361281"/>
            <a:ext cx="8326438" cy="4658519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20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US" altLang="it-IT" sz="1600" dirty="0">
                <a:solidFill>
                  <a:srgbClr val="000000"/>
                </a:solidFill>
              </a:rPr>
              <a:t>The KULSH method extends the LSH method to </a:t>
            </a:r>
            <a:r>
              <a:rPr lang="en-US" altLang="it-IT" sz="1600" dirty="0">
                <a:solidFill>
                  <a:schemeClr val="accent2">
                    <a:lumMod val="50000"/>
                  </a:schemeClr>
                </a:solidFill>
              </a:rPr>
              <a:t>non-linearly separable data </a:t>
            </a:r>
            <a:r>
              <a:rPr lang="en-US" altLang="it-IT" sz="1600" dirty="0">
                <a:solidFill>
                  <a:srgbClr val="000000"/>
                </a:solidFill>
              </a:rPr>
              <a:t>by modeling each hash function as a non-linear kernel </a:t>
            </a:r>
            <a:r>
              <a:rPr lang="en-US" altLang="it-IT" sz="1600" dirty="0" err="1">
                <a:solidFill>
                  <a:srgbClr val="000000"/>
                </a:solidFill>
              </a:rPr>
              <a:t>hyperplane</a:t>
            </a:r>
            <a:r>
              <a:rPr lang="en-US" altLang="it-IT" sz="1600" dirty="0">
                <a:solidFill>
                  <a:srgbClr val="000000"/>
                </a:solidFill>
              </a:rPr>
              <a:t> constructed from unlabeled data.</a:t>
            </a: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en-US" altLang="it-IT" sz="1600" dirty="0">
              <a:solidFill>
                <a:srgbClr val="000000"/>
              </a:solidFill>
            </a:endParaRPr>
          </a:p>
          <a:p>
            <a:pPr algn="just"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US" altLang="it-IT" sz="1600" dirty="0">
                <a:solidFill>
                  <a:srgbClr val="000000"/>
                </a:solidFill>
              </a:rPr>
              <a:t>KULSH method constructs </a:t>
            </a:r>
            <a:r>
              <a:rPr lang="en-US" altLang="it-IT" sz="1600" dirty="0">
                <a:solidFill>
                  <a:schemeClr val="accent2">
                    <a:lumMod val="50000"/>
                  </a:schemeClr>
                </a:solidFill>
              </a:rPr>
              <a:t>random projections using kernel functions </a:t>
            </a:r>
            <a:r>
              <a:rPr lang="en-US" altLang="it-IT" sz="1600" dirty="0">
                <a:solidFill>
                  <a:srgbClr val="000000"/>
                </a:solidFill>
              </a:rPr>
              <a:t>on the basis of the following steps: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500" dirty="0">
              <a:solidFill>
                <a:srgbClr val="000000"/>
              </a:solidFill>
            </a:endParaRPr>
          </a:p>
          <a:p>
            <a:pPr marL="808037" lvl="1" indent="-285750" algn="just" eaLnBrk="1" hangingPunct="1"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1600" dirty="0">
                <a:solidFill>
                  <a:srgbClr val="000000"/>
                </a:solidFill>
              </a:rPr>
              <a:t>selecting a small set of </a:t>
            </a:r>
            <a:r>
              <a:rPr lang="en-US" altLang="it-IT" sz="1600" i="1" dirty="0">
                <a:solidFill>
                  <a:srgbClr val="000000"/>
                </a:solidFill>
              </a:rPr>
              <a:t>m</a:t>
            </a:r>
            <a:r>
              <a:rPr lang="en-US" altLang="it-IT" sz="1600" dirty="0">
                <a:solidFill>
                  <a:srgbClr val="000000"/>
                </a:solidFill>
              </a:rPr>
              <a:t> images from the archive itself and </a:t>
            </a:r>
            <a:r>
              <a:rPr lang="en-US" sz="1600" dirty="0">
                <a:solidFill>
                  <a:srgbClr val="000000"/>
                </a:solidFill>
              </a:rPr>
              <a:t>form a kernel matrix                    	    on this data;</a:t>
            </a:r>
          </a:p>
          <a:p>
            <a:pPr marL="522287" lvl="1" indent="0" algn="just" eaLnBrk="1" hangingPunct="1">
              <a:buClr>
                <a:schemeClr val="tx2"/>
              </a:buClr>
              <a:defRPr/>
            </a:pPr>
            <a:endParaRPr lang="en-US" sz="500" dirty="0">
              <a:solidFill>
                <a:srgbClr val="000000"/>
              </a:solidFill>
            </a:endParaRPr>
          </a:p>
          <a:p>
            <a:pPr marL="808037" lvl="1" indent="-285750" algn="just" eaLnBrk="1" hangingPunct="1"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estimate the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Eigen-decomposition</a:t>
            </a:r>
            <a:r>
              <a:rPr lang="en-US" sz="1600" dirty="0">
                <a:solidFill>
                  <a:srgbClr val="000000"/>
                </a:solidFill>
              </a:rPr>
              <a:t>                          of </a:t>
            </a:r>
          </a:p>
          <a:p>
            <a:pPr marL="808037" lvl="1" indent="-285750" algn="just" eaLnBrk="1" hangingPunct="1"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1600" dirty="0">
                <a:solidFill>
                  <a:srgbClr val="000000"/>
                </a:solidFill>
              </a:rPr>
              <a:t>calculate the vector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1600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altLang="it-IT" sz="1600" dirty="0">
                <a:solidFill>
                  <a:srgbClr val="000000"/>
                </a:solidFill>
              </a:rPr>
              <a:t>Then, </a:t>
            </a:r>
            <a:r>
              <a:rPr lang="en-US" altLang="it-IT" sz="1600" i="1" dirty="0">
                <a:solidFill>
                  <a:srgbClr val="000000"/>
                </a:solidFill>
              </a:rPr>
              <a:t>r</a:t>
            </a:r>
            <a:r>
              <a:rPr lang="en-US" altLang="it-IT" sz="1600" dirty="0">
                <a:solidFill>
                  <a:srgbClr val="000000"/>
                </a:solidFill>
              </a:rPr>
              <a:t>-</a:t>
            </a:r>
            <a:r>
              <a:rPr lang="en-US" altLang="it-IT" sz="1600" dirty="0" err="1">
                <a:solidFill>
                  <a:srgbClr val="000000"/>
                </a:solidFill>
              </a:rPr>
              <a:t>th</a:t>
            </a:r>
            <a:r>
              <a:rPr lang="en-US" altLang="it-IT" sz="1600" dirty="0">
                <a:solidFill>
                  <a:srgbClr val="000000"/>
                </a:solidFill>
              </a:rPr>
              <a:t> hash function in the KULSH method is defined as: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1600" dirty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1600" dirty="0">
              <a:solidFill>
                <a:srgbClr val="000000"/>
              </a:solidFill>
            </a:endParaRPr>
          </a:p>
          <a:p>
            <a:pPr marL="0" indent="0" algn="just" eaLnBrk="1" hangingPunct="1">
              <a:buClr>
                <a:schemeClr val="tx2"/>
              </a:buClr>
              <a:defRPr/>
            </a:pPr>
            <a:endParaRPr lang="en-US" altLang="it-IT" sz="1600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altLang="it-IT" sz="1600" dirty="0">
                <a:solidFill>
                  <a:srgbClr val="000000"/>
                </a:solidFill>
              </a:rPr>
              <a:t>The KULSH method is </a:t>
            </a:r>
            <a:r>
              <a:rPr lang="en-US" altLang="it-IT" sz="1600" dirty="0">
                <a:solidFill>
                  <a:schemeClr val="accent2">
                    <a:lumMod val="50000"/>
                  </a:schemeClr>
                </a:solidFill>
              </a:rPr>
              <a:t>very fast </a:t>
            </a:r>
            <a:r>
              <a:rPr lang="en-US" altLang="it-IT" sz="1600" dirty="0">
                <a:solidFill>
                  <a:srgbClr val="000000"/>
                </a:solidFill>
              </a:rPr>
              <a:t>at generating hash functions. However, because it does not use labeled images, the obtained hash functions may not be </a:t>
            </a:r>
            <a:r>
              <a:rPr lang="en-US" altLang="it-IT" sz="1600" dirty="0">
                <a:solidFill>
                  <a:schemeClr val="accent2">
                    <a:lumMod val="50000"/>
                  </a:schemeClr>
                </a:solidFill>
              </a:rPr>
              <a:t>distinctive</a:t>
            </a:r>
            <a:r>
              <a:rPr lang="en-US" altLang="it-IT" sz="1600" dirty="0">
                <a:solidFill>
                  <a:srgbClr val="000000"/>
                </a:solidFill>
              </a:rPr>
              <a:t> enough for complex RS image retrieval problems.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C303B3D3-BDA8-45A8-AD94-FAA585E3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05525"/>
            <a:ext cx="8128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B. </a:t>
            </a:r>
            <a:r>
              <a:rPr lang="en-US" altLang="it-IT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Kulis</a:t>
            </a:r>
            <a:r>
              <a:rPr lang="en-US" altLang="it-IT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and K. </a:t>
            </a:r>
            <a:r>
              <a:rPr lang="en-US" altLang="it-IT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Grauman</a:t>
            </a:r>
            <a:r>
              <a:rPr lang="en-US" altLang="it-IT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“Kernelized locality-sensitive hashing,” IEEE Transactions on Pattern Analysis and Machine Intelligence, vol. 34, no. 6, pp. 1092 – 1104, 2012.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5F12C89D-9ACA-40A5-9EB8-D9725AFA2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369728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accent2">
                    <a:lumMod val="50000"/>
                  </a:schemeClr>
                </a:solidFill>
              </a:rPr>
              <a:t>a vector with ones corresponding to the indices of subset of </a:t>
            </a:r>
            <a:r>
              <a:rPr lang="en-US" altLang="en-US" sz="1400" i="1" dirty="0">
                <a:solidFill>
                  <a:schemeClr val="accent2">
                    <a:lumMod val="50000"/>
                  </a:schemeClr>
                </a:solidFill>
              </a:rPr>
              <a:t>m </a:t>
            </a:r>
            <a:r>
              <a:rPr lang="en-US" altLang="en-US" sz="1400" dirty="0">
                <a:solidFill>
                  <a:schemeClr val="accent2">
                    <a:lumMod val="50000"/>
                  </a:schemeClr>
                </a:solidFill>
              </a:rPr>
              <a:t>samples  </a:t>
            </a:r>
            <a:endParaRPr lang="it-IT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804BF3A7-4C68-4B9F-9D54-1E28E8F4E2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5013" y="3886200"/>
            <a:ext cx="255587" cy="120650"/>
          </a:xfrm>
          <a:prstGeom prst="straightConnector1">
            <a:avLst/>
          </a:prstGeom>
          <a:noFill/>
          <a:ln w="12700" algn="ctr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" name="Rectangle 53">
            <a:extLst>
              <a:ext uri="{FF2B5EF4-FFF2-40B4-BE49-F238E27FC236}">
                <a16:creationId xmlns:a16="http://schemas.microsoft.com/office/drawing/2014/main" id="{44E8592B-8CEF-4A08-BEFD-32EA1B153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71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BDC66A13-C3EF-4292-9E46-5EB81BF98C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22638" y="3733800"/>
          <a:ext cx="71596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4" imgW="723586" imgH="241195" progId="Equation.DSMT4">
                  <p:embed/>
                </p:oleObj>
              </mc:Choice>
              <mc:Fallback>
                <p:oleObj r:id="rId4" imgW="723586" imgH="241195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BDC66A13-C3EF-4292-9E46-5EB81BF98C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733800"/>
                        <a:ext cx="715962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4">
            <a:extLst>
              <a:ext uri="{FF2B5EF4-FFF2-40B4-BE49-F238E27FC236}">
                <a16:creationId xmlns:a16="http://schemas.microsoft.com/office/drawing/2014/main" id="{52224326-50F8-41D3-85FE-2A2BBBB1D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DCD40457-9F41-4DAA-BD79-7B6CADF9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81AD3D6-0700-4611-B854-39F9E28B9DF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48200" y="3505200"/>
          <a:ext cx="1050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6" imgW="1054100" imgH="241300" progId="Equation.DSMT4">
                  <p:embed/>
                </p:oleObj>
              </mc:Choice>
              <mc:Fallback>
                <p:oleObj r:id="rId6" imgW="1054100" imgH="24130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81AD3D6-0700-4611-B854-39F9E28B9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05200"/>
                        <a:ext cx="10509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7">
            <a:extLst>
              <a:ext uri="{FF2B5EF4-FFF2-40B4-BE49-F238E27FC236}">
                <a16:creationId xmlns:a16="http://schemas.microsoft.com/office/drawing/2014/main" id="{885B774A-0369-475F-8B2E-8E797BB47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9">
            <a:extLst>
              <a:ext uri="{FF2B5EF4-FFF2-40B4-BE49-F238E27FC236}">
                <a16:creationId xmlns:a16="http://schemas.microsoft.com/office/drawing/2014/main" id="{8F70E5B1-87B6-4536-94BA-566C234C1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DF0189B4-71DB-4056-9CF9-C0DCAD10D9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24600" y="3505200"/>
          <a:ext cx="244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8" imgW="241300" imgH="228600" progId="Equation.DSMT4">
                  <p:embed/>
                </p:oleObj>
              </mc:Choice>
              <mc:Fallback>
                <p:oleObj r:id="rId8" imgW="241300" imgH="22860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DF0189B4-71DB-4056-9CF9-C0DCAD10D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05200"/>
                        <a:ext cx="244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0">
            <a:extLst>
              <a:ext uri="{FF2B5EF4-FFF2-40B4-BE49-F238E27FC236}">
                <a16:creationId xmlns:a16="http://schemas.microsoft.com/office/drawing/2014/main" id="{E55795A4-C4D4-4579-BFCB-8B699F794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CFEBEF70-2ADA-4BB6-BA82-FBE051472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BF87BEDD-7A8B-4962-80D4-4180143C66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3200400"/>
          <a:ext cx="244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10" imgW="241300" imgH="228600" progId="Equation.DSMT4">
                  <p:embed/>
                </p:oleObj>
              </mc:Choice>
              <mc:Fallback>
                <p:oleObj r:id="rId10" imgW="241300" imgH="22860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BF87BEDD-7A8B-4962-80D4-4180143C6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44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3">
            <a:extLst>
              <a:ext uri="{FF2B5EF4-FFF2-40B4-BE49-F238E27FC236}">
                <a16:creationId xmlns:a16="http://schemas.microsoft.com/office/drawing/2014/main" id="{C2A596F0-5033-44E3-BDAF-EB7E14D78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1">
            <a:extLst>
              <a:ext uri="{FF2B5EF4-FFF2-40B4-BE49-F238E27FC236}">
                <a16:creationId xmlns:a16="http://schemas.microsoft.com/office/drawing/2014/main" id="{4A076DA8-AE2C-4865-B00C-2830A551F6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63675" y="4549775"/>
          <a:ext cx="6446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1" imgW="6438600" imgH="634680" progId="Equation.DSMT4">
                  <p:embed/>
                </p:oleObj>
              </mc:Choice>
              <mc:Fallback>
                <p:oleObj name="Equation" r:id="rId11" imgW="6438600" imgH="634680" progId="Equation.DSMT4">
                  <p:embed/>
                  <p:pic>
                    <p:nvPicPr>
                      <p:cNvPr id="34" name="Object 1">
                        <a:extLst>
                          <a:ext uri="{FF2B5EF4-FFF2-40B4-BE49-F238E27FC236}">
                            <a16:creationId xmlns:a16="http://schemas.microsoft.com/office/drawing/2014/main" id="{4A076DA8-AE2C-4865-B00C-2830A551F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549775"/>
                        <a:ext cx="64468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4B84B120-04D0-4DF6-9C27-3D84681DC800}"/>
              </a:ext>
            </a:extLst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4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36872" name="Object 5"/>
          <p:cNvGraphicFramePr>
            <a:graphicFrameLocks noChangeAspect="1"/>
          </p:cNvGraphicFramePr>
          <p:nvPr>
            <p:extLst/>
          </p:nvPr>
        </p:nvGraphicFramePr>
        <p:xfrm>
          <a:off x="2971800" y="4719638"/>
          <a:ext cx="3536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3543120" imgH="787320" progId="Equation.DSMT4">
                  <p:embed/>
                </p:oleObj>
              </mc:Choice>
              <mc:Fallback>
                <p:oleObj name="Equation" r:id="rId3" imgW="3543120" imgH="787320" progId="Equation.DSMT4">
                  <p:embed/>
                  <p:pic>
                    <p:nvPicPr>
                      <p:cNvPr id="368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19638"/>
                        <a:ext cx="3536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36874" name="Object 7"/>
          <p:cNvGraphicFramePr>
            <a:graphicFrameLocks noChangeAspect="1"/>
          </p:cNvGraphicFramePr>
          <p:nvPr>
            <p:extLst/>
          </p:nvPr>
        </p:nvGraphicFramePr>
        <p:xfrm>
          <a:off x="3027363" y="4284663"/>
          <a:ext cx="239712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5" imgW="241200" imgH="190440" progId="Equation.DSMT4">
                  <p:embed/>
                </p:oleObj>
              </mc:Choice>
              <mc:Fallback>
                <p:oleObj name="Equation" r:id="rId5" imgW="241200" imgH="190440" progId="Equation.DSMT4">
                  <p:embed/>
                  <p:pic>
                    <p:nvPicPr>
                      <p:cNvPr id="368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284663"/>
                        <a:ext cx="239712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36876" name="Object 9"/>
          <p:cNvGraphicFramePr>
            <a:graphicFrameLocks noChangeAspect="1"/>
          </p:cNvGraphicFramePr>
          <p:nvPr>
            <p:extLst/>
          </p:nvPr>
        </p:nvGraphicFramePr>
        <p:xfrm>
          <a:off x="5072983" y="1295400"/>
          <a:ext cx="179863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7" imgW="1803240" imgH="317160" progId="Equation.DSMT4">
                  <p:embed/>
                </p:oleObj>
              </mc:Choice>
              <mc:Fallback>
                <p:oleObj name="Equation" r:id="rId7" imgW="1803240" imgH="317160" progId="Equation.DSMT4">
                  <p:embed/>
                  <p:pic>
                    <p:nvPicPr>
                      <p:cNvPr id="3687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983" y="1295400"/>
                        <a:ext cx="1798637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0"/>
          <p:cNvGraphicFramePr>
            <a:graphicFrameLocks noChangeAspect="1"/>
          </p:cNvGraphicFramePr>
          <p:nvPr>
            <p:extLst/>
          </p:nvPr>
        </p:nvGraphicFramePr>
        <p:xfrm>
          <a:off x="6873875" y="5867400"/>
          <a:ext cx="239713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9" imgW="241200" imgH="190440" progId="Equation.DSMT4">
                  <p:embed/>
                </p:oleObj>
              </mc:Choice>
              <mc:Fallback>
                <p:oleObj name="Equation" r:id="rId9" imgW="241200" imgH="190440" progId="Equation.DSMT4">
                  <p:embed/>
                  <p:pic>
                    <p:nvPicPr>
                      <p:cNvPr id="3687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5" y="5867400"/>
                        <a:ext cx="239713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1"/>
          <p:cNvGraphicFramePr>
            <a:graphicFrameLocks noChangeAspect="1"/>
          </p:cNvGraphicFramePr>
          <p:nvPr>
            <p:extLst/>
          </p:nvPr>
        </p:nvGraphicFramePr>
        <p:xfrm>
          <a:off x="4899025" y="5824538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1" imgW="431640" imgH="241200" progId="Equation.DSMT4">
                  <p:embed/>
                </p:oleObj>
              </mc:Choice>
              <mc:Fallback>
                <p:oleObj name="Equation" r:id="rId11" imgW="431640" imgH="241200" progId="Equation.DSMT4">
                  <p:embed/>
                  <p:pic>
                    <p:nvPicPr>
                      <p:cNvPr id="3687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5824538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Supervised Kernel-Based LSH</a:t>
            </a:r>
            <a:endParaRPr lang="it-IT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23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438" y="1246188"/>
            <a:ext cx="7985125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altLang="it-IT" sz="1600" dirty="0">
                <a:solidFill>
                  <a:srgbClr val="000000"/>
                </a:solidFill>
                <a:latin typeface="Arial" charset="0"/>
                <a:cs typeface="Arial" charset="0"/>
              </a:rPr>
              <a:t>Let us assume that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labeled training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set                                 made up of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annotated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images is available.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The supervised KSLSH method defines hash functions such that: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hamming distances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from similar images are minimized and those from dissimilar images are maximized.</a:t>
            </a:r>
          </a:p>
          <a:p>
            <a:pPr lvl="1" algn="just">
              <a:defRPr/>
            </a:pP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the</a:t>
            </a: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same hash bits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for</a:t>
            </a: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similar images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are generated while obtaining different hash bits for dissimilar images.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pairwise label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matrix      that shows similarity of image pairs in labeled training set is generated:</a:t>
            </a:r>
            <a:endParaRPr lang="en-US" altLang="it-IT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altLang="it-IT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altLang="it-IT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altLang="it-IT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The hamming distances between images in        and the labels in      are correlated.                                               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B8484A8D-2806-4117-9D91-36A97AB7AF19}"/>
              </a:ext>
            </a:extLst>
          </p:cNvPr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6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679450" y="1252538"/>
            <a:ext cx="81407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sz="1600" dirty="0">
                <a:solidFill>
                  <a:schemeClr val="accent2"/>
                </a:solidFill>
              </a:rPr>
              <a:t>The hash code matrix</a:t>
            </a:r>
            <a:r>
              <a:rPr lang="en-US" altLang="it-IT" sz="1600" dirty="0">
                <a:solidFill>
                  <a:srgbClr val="B1E2FB"/>
                </a:solidFill>
              </a:rPr>
              <a:t>    </a:t>
            </a:r>
            <a:r>
              <a:rPr lang="en-US" altLang="it-IT" sz="1600" dirty="0">
                <a:solidFill>
                  <a:schemeClr val="accent2"/>
                </a:solidFill>
              </a:rPr>
              <a:t>that includes the hash codes of all training images </a:t>
            </a:r>
            <a:r>
              <a:rPr lang="en-US" altLang="it-IT" sz="1600" dirty="0">
                <a:solidFill>
                  <a:srgbClr val="000000"/>
                </a:solidFill>
              </a:rPr>
              <a:t>is constructed :</a:t>
            </a:r>
          </a:p>
          <a:p>
            <a:pPr algn="just" eaLnBrk="1" hangingPunct="1"/>
            <a:endParaRPr lang="en-US" altLang="it-IT" sz="1600" dirty="0">
              <a:solidFill>
                <a:srgbClr val="B1E2FB"/>
              </a:solidFill>
            </a:endParaRPr>
          </a:p>
          <a:p>
            <a:pPr algn="just" eaLnBrk="1" hangingPunct="1"/>
            <a:endParaRPr lang="en-US" altLang="it-IT" sz="1600" dirty="0">
              <a:solidFill>
                <a:srgbClr val="B1E2FB"/>
              </a:solidFill>
            </a:endParaRPr>
          </a:p>
          <a:p>
            <a:pPr algn="just" eaLnBrk="1" hangingPunct="1"/>
            <a:endParaRPr lang="en-US" altLang="it-IT" sz="1600" dirty="0">
              <a:solidFill>
                <a:srgbClr val="B1E2FB"/>
              </a:solidFill>
            </a:endParaRPr>
          </a:p>
          <a:p>
            <a:pPr algn="just" eaLnBrk="1" hangingPunct="1"/>
            <a:endParaRPr lang="en-US" altLang="it-IT" sz="1600" dirty="0">
              <a:solidFill>
                <a:srgbClr val="B1E2FB"/>
              </a:solidFill>
            </a:endParaRPr>
          </a:p>
          <a:p>
            <a:pPr algn="just" eaLnBrk="1" hangingPunct="1"/>
            <a:endParaRPr lang="en-US" altLang="it-IT" sz="1600" dirty="0">
              <a:solidFill>
                <a:srgbClr val="FFFFFF"/>
              </a:solidFill>
            </a:endParaRPr>
          </a:p>
          <a:p>
            <a:pPr algn="just" eaLnBrk="1" hangingPunct="1"/>
            <a:r>
              <a:rPr lang="en-US" altLang="it-IT" sz="1600" dirty="0">
                <a:solidFill>
                  <a:srgbClr val="000000"/>
                </a:solidFill>
              </a:rPr>
              <a:t>In order to learn the hash codes of the </a:t>
            </a:r>
            <a:r>
              <a:rPr lang="en-US" altLang="it-IT" sz="1600" i="1" dirty="0">
                <a:solidFill>
                  <a:srgbClr val="000000"/>
                </a:solidFill>
              </a:rPr>
              <a:t>l </a:t>
            </a:r>
            <a:r>
              <a:rPr lang="en-US" altLang="it-IT" sz="1600" dirty="0">
                <a:solidFill>
                  <a:srgbClr val="000000"/>
                </a:solidFill>
              </a:rPr>
              <a:t>labeled images in          the following </a:t>
            </a:r>
            <a:r>
              <a:rPr lang="en-US" altLang="it-IT" sz="1600" dirty="0">
                <a:solidFill>
                  <a:schemeClr val="accent2"/>
                </a:solidFill>
              </a:rPr>
              <a:t>optimization problem </a:t>
            </a:r>
            <a:r>
              <a:rPr lang="en-US" altLang="it-IT" sz="1600" dirty="0">
                <a:solidFill>
                  <a:srgbClr val="000000"/>
                </a:solidFill>
              </a:rPr>
              <a:t>is defined</a:t>
            </a:r>
            <a:r>
              <a:rPr lang="en-US" altLang="it-IT" sz="1600" dirty="0">
                <a:solidFill>
                  <a:srgbClr val="FFFFFF"/>
                </a:solidFill>
              </a:rPr>
              <a:t>:</a:t>
            </a:r>
          </a:p>
          <a:p>
            <a:pPr algn="just" eaLnBrk="1" hangingPunct="1"/>
            <a:endParaRPr lang="en-US" altLang="it-IT" sz="1600" dirty="0">
              <a:solidFill>
                <a:srgbClr val="FFFFFF"/>
              </a:solidFill>
            </a:endParaRPr>
          </a:p>
          <a:p>
            <a:pPr algn="just" eaLnBrk="1" hangingPunct="1"/>
            <a:endParaRPr lang="en-US" altLang="it-IT" sz="1600" dirty="0">
              <a:solidFill>
                <a:srgbClr val="FFFFFF"/>
              </a:solidFill>
            </a:endParaRPr>
          </a:p>
          <a:p>
            <a:pPr algn="just" eaLnBrk="1" hangingPunct="1"/>
            <a:endParaRPr lang="en-US" altLang="it-IT" sz="1600" dirty="0">
              <a:solidFill>
                <a:srgbClr val="FFFFFF"/>
              </a:solidFill>
            </a:endParaRPr>
          </a:p>
          <a:p>
            <a:pPr algn="just" eaLnBrk="1" hangingPunct="1"/>
            <a:r>
              <a:rPr lang="en-US" altLang="it-IT" sz="1600" dirty="0">
                <a:solidFill>
                  <a:srgbClr val="000000"/>
                </a:solidFill>
              </a:rPr>
              <a:t>After substituting     in the optimization function, we obtain the </a:t>
            </a:r>
            <a:r>
              <a:rPr lang="en-US" altLang="it-IT" sz="1600" dirty="0">
                <a:solidFill>
                  <a:schemeClr val="accent2"/>
                </a:solidFill>
              </a:rPr>
              <a:t>analytical form</a:t>
            </a:r>
            <a:r>
              <a:rPr lang="en-US" altLang="it-IT" sz="1600" dirty="0">
                <a:solidFill>
                  <a:srgbClr val="000000"/>
                </a:solidFill>
              </a:rPr>
              <a:t> of the objective function:</a:t>
            </a:r>
          </a:p>
          <a:p>
            <a:pPr algn="just" eaLnBrk="1" hangingPunct="1"/>
            <a:endParaRPr lang="en-US" altLang="it-IT" sz="1600" dirty="0">
              <a:solidFill>
                <a:srgbClr val="B1E2FB"/>
              </a:solidFill>
            </a:endParaRPr>
          </a:p>
          <a:p>
            <a:pPr algn="just" eaLnBrk="1" hangingPunct="1"/>
            <a:endParaRPr lang="en-US" altLang="it-IT" sz="1600" dirty="0">
              <a:solidFill>
                <a:srgbClr val="B1E2FB"/>
              </a:solidFill>
            </a:endParaRPr>
          </a:p>
          <a:p>
            <a:pPr algn="just" eaLnBrk="1" hangingPunct="1"/>
            <a:endParaRPr lang="en-US" altLang="it-IT" sz="1600" dirty="0">
              <a:solidFill>
                <a:srgbClr val="B1E2FB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it-IT" sz="1600" dirty="0">
              <a:solidFill>
                <a:srgbClr val="FFFFFF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it-IT" sz="1600" dirty="0">
              <a:solidFill>
                <a:srgbClr val="FFFFFF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it-IT" sz="1600" dirty="0">
                <a:solidFill>
                  <a:srgbClr val="000000"/>
                </a:solidFill>
              </a:rPr>
              <a:t>Greedy optimization algorithm based on spectral relaxation and sigmoid smoothing is used.</a:t>
            </a:r>
            <a:endParaRPr lang="it-IT" altLang="it-IT" sz="1600" dirty="0">
              <a:solidFill>
                <a:srgbClr val="000000"/>
              </a:solidFill>
            </a:endParaRPr>
          </a:p>
          <a:p>
            <a:pPr algn="just" eaLnBrk="1" hangingPunct="1"/>
            <a:endParaRPr lang="it-IT" altLang="it-IT" sz="1600" dirty="0">
              <a:solidFill>
                <a:srgbClr val="FFFFFF"/>
              </a:solidFill>
            </a:endParaRP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graphicFrame>
        <p:nvGraphicFramePr>
          <p:cNvPr id="37897" name="Object 1"/>
          <p:cNvGraphicFramePr>
            <a:graphicFrameLocks noChangeAspect="1"/>
          </p:cNvGraphicFramePr>
          <p:nvPr>
            <p:extLst/>
          </p:nvPr>
        </p:nvGraphicFramePr>
        <p:xfrm>
          <a:off x="3094038" y="1876425"/>
          <a:ext cx="19812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3" imgW="1981080" imgH="914400" progId="Equation.DSMT4">
                  <p:embed/>
                </p:oleObj>
              </mc:Choice>
              <mc:Fallback>
                <p:oleObj name="Equation" r:id="rId3" imgW="1981080" imgH="914400" progId="Equation.DSMT4">
                  <p:embed/>
                  <p:pic>
                    <p:nvPicPr>
                      <p:cNvPr id="378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1876425"/>
                        <a:ext cx="19812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graphicFrame>
        <p:nvGraphicFramePr>
          <p:cNvPr id="37899" name="Object 8"/>
          <p:cNvGraphicFramePr>
            <a:graphicFrameLocks noChangeAspect="1"/>
          </p:cNvGraphicFramePr>
          <p:nvPr>
            <p:extLst/>
          </p:nvPr>
        </p:nvGraphicFramePr>
        <p:xfrm>
          <a:off x="3022600" y="1308100"/>
          <a:ext cx="25558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5" imgW="253800" imgH="279360" progId="Equation.DSMT4">
                  <p:embed/>
                </p:oleObj>
              </mc:Choice>
              <mc:Fallback>
                <p:oleObj name="Equation" r:id="rId5" imgW="253800" imgH="279360" progId="Equation.DSMT4">
                  <p:embed/>
                  <p:pic>
                    <p:nvPicPr>
                      <p:cNvPr id="3789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308100"/>
                        <a:ext cx="25558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"/>
          <p:cNvGraphicFramePr>
            <a:graphicFrameLocks noChangeAspect="1"/>
          </p:cNvGraphicFramePr>
          <p:nvPr>
            <p:extLst/>
          </p:nvPr>
        </p:nvGraphicFramePr>
        <p:xfrm>
          <a:off x="5522913" y="1808163"/>
          <a:ext cx="28987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7" imgW="2895480" imgH="634680" progId="Equation.DSMT4">
                  <p:embed/>
                </p:oleObj>
              </mc:Choice>
              <mc:Fallback>
                <p:oleObj name="Equation" r:id="rId7" imgW="2895480" imgH="634680" progId="Equation.DSMT4">
                  <p:embed/>
                  <p:pic>
                    <p:nvPicPr>
                      <p:cNvPr id="379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1808163"/>
                        <a:ext cx="28987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cxnSp>
        <p:nvCxnSpPr>
          <p:cNvPr id="37904" name="Straight Arrow Connector 45"/>
          <p:cNvCxnSpPr>
            <a:cxnSpLocks noChangeShapeType="1"/>
          </p:cNvCxnSpPr>
          <p:nvPr/>
        </p:nvCxnSpPr>
        <p:spPr bwMode="auto">
          <a:xfrm>
            <a:off x="5092700" y="1979613"/>
            <a:ext cx="360363" cy="0"/>
          </a:xfrm>
          <a:prstGeom prst="straightConnector1">
            <a:avLst/>
          </a:prstGeom>
          <a:noFill/>
          <a:ln w="127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7905" name="Object 6"/>
          <p:cNvGraphicFramePr>
            <a:graphicFrameLocks noChangeAspect="1"/>
          </p:cNvGraphicFramePr>
          <p:nvPr>
            <p:extLst/>
          </p:nvPr>
        </p:nvGraphicFramePr>
        <p:xfrm>
          <a:off x="3665538" y="3402013"/>
          <a:ext cx="16637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9" imgW="1663560" imgH="609480" progId="Equation.DSMT4">
                  <p:embed/>
                </p:oleObj>
              </mc:Choice>
              <mc:Fallback>
                <p:oleObj name="Equation" r:id="rId9" imgW="1663560" imgH="609480" progId="Equation.DSMT4">
                  <p:embed/>
                  <p:pic>
                    <p:nvPicPr>
                      <p:cNvPr id="379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402013"/>
                        <a:ext cx="16637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5"/>
          <p:cNvGraphicFramePr>
            <a:graphicFrameLocks noChangeAspect="1"/>
          </p:cNvGraphicFramePr>
          <p:nvPr>
            <p:extLst/>
          </p:nvPr>
        </p:nvGraphicFramePr>
        <p:xfrm>
          <a:off x="6869113" y="3019425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1" imgW="431640" imgH="241200" progId="Equation.DSMT4">
                  <p:embed/>
                </p:oleObj>
              </mc:Choice>
              <mc:Fallback>
                <p:oleObj name="Equation" r:id="rId11" imgW="431640" imgH="241200" progId="Equation.DSMT4">
                  <p:embed/>
                  <p:pic>
                    <p:nvPicPr>
                      <p:cNvPr id="379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113" y="3019425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Rectangle 6"/>
          <p:cNvSpPr>
            <a:spLocks noChangeArrowheads="1"/>
          </p:cNvSpPr>
          <p:nvPr/>
        </p:nvSpPr>
        <p:spPr bwMode="auto">
          <a:xfrm>
            <a:off x="5484813" y="3751263"/>
            <a:ext cx="3021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400">
                <a:solidFill>
                  <a:srgbClr val="FFC000"/>
                </a:solidFill>
              </a:rPr>
              <a:t>frobenius norm</a:t>
            </a:r>
            <a:endParaRPr lang="it-IT" altLang="it-IT" sz="1400">
              <a:solidFill>
                <a:srgbClr val="FFC000"/>
              </a:solidFill>
            </a:endParaRPr>
          </a:p>
        </p:txBody>
      </p:sp>
      <p:cxnSp>
        <p:nvCxnSpPr>
          <p:cNvPr id="37908" name="Curved Connector 46"/>
          <p:cNvCxnSpPr>
            <a:cxnSpLocks noChangeShapeType="1"/>
          </p:cNvCxnSpPr>
          <p:nvPr/>
        </p:nvCxnSpPr>
        <p:spPr bwMode="auto">
          <a:xfrm flipV="1">
            <a:off x="5376863" y="3916363"/>
            <a:ext cx="174625" cy="31750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9" name="Oval 44"/>
          <p:cNvSpPr>
            <a:spLocks noChangeArrowheads="1"/>
          </p:cNvSpPr>
          <p:nvPr/>
        </p:nvSpPr>
        <p:spPr bwMode="auto">
          <a:xfrm>
            <a:off x="5199063" y="3789363"/>
            <a:ext cx="187325" cy="290512"/>
          </a:xfrm>
          <a:prstGeom prst="ellipse">
            <a:avLst/>
          </a:prstGeom>
          <a:noFill/>
          <a:ln w="12700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B1E2FB"/>
              </a:solidFill>
            </a:endParaRPr>
          </a:p>
        </p:txBody>
      </p:sp>
      <p:graphicFrame>
        <p:nvGraphicFramePr>
          <p:cNvPr id="37910" name="Object 1"/>
          <p:cNvGraphicFramePr>
            <a:graphicFrameLocks noChangeAspect="1"/>
          </p:cNvGraphicFramePr>
          <p:nvPr>
            <p:extLst/>
          </p:nvPr>
        </p:nvGraphicFramePr>
        <p:xfrm>
          <a:off x="2362200" y="4216400"/>
          <a:ext cx="25558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3" imgW="253800" imgH="279360" progId="Equation.DSMT4">
                  <p:embed/>
                </p:oleObj>
              </mc:Choice>
              <mc:Fallback>
                <p:oleObj name="Equation" r:id="rId13" imgW="253800" imgH="279360" progId="Equation.DSMT4">
                  <p:embed/>
                  <p:pic>
                    <p:nvPicPr>
                      <p:cNvPr id="379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16400"/>
                        <a:ext cx="25558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12"/>
          <p:cNvGraphicFramePr>
            <a:graphicFrameLocks noChangeAspect="1"/>
          </p:cNvGraphicFramePr>
          <p:nvPr>
            <p:extLst/>
          </p:nvPr>
        </p:nvGraphicFramePr>
        <p:xfrm>
          <a:off x="2757488" y="4578350"/>
          <a:ext cx="339883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15" imgW="3403440" imgH="711000" progId="Equation.DSMT4">
                  <p:embed/>
                </p:oleObj>
              </mc:Choice>
              <mc:Fallback>
                <p:oleObj name="Equation" r:id="rId15" imgW="3403440" imgH="711000" progId="Equation.DSMT4">
                  <p:embed/>
                  <p:pic>
                    <p:nvPicPr>
                      <p:cNvPr id="379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578350"/>
                        <a:ext cx="339883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16"/>
          <p:cNvGraphicFramePr>
            <a:graphicFrameLocks noChangeAspect="1"/>
          </p:cNvGraphicFramePr>
          <p:nvPr>
            <p:extLst/>
          </p:nvPr>
        </p:nvGraphicFramePr>
        <p:xfrm>
          <a:off x="2825750" y="5464175"/>
          <a:ext cx="14049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17" imgW="1409400" imgH="279360" progId="Equation.DSMT4">
                  <p:embed/>
                </p:oleObj>
              </mc:Choice>
              <mc:Fallback>
                <p:oleObj name="Equation" r:id="rId17" imgW="1409400" imgH="279360" progId="Equation.DSMT4">
                  <p:embed/>
                  <p:pic>
                    <p:nvPicPr>
                      <p:cNvPr id="379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5464175"/>
                        <a:ext cx="14049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913" name="Straight Arrow Connector 40"/>
          <p:cNvCxnSpPr>
            <a:cxnSpLocks noChangeShapeType="1"/>
          </p:cNvCxnSpPr>
          <p:nvPr/>
        </p:nvCxnSpPr>
        <p:spPr bwMode="auto">
          <a:xfrm flipH="1">
            <a:off x="3648075" y="5095875"/>
            <a:ext cx="450850" cy="368300"/>
          </a:xfrm>
          <a:prstGeom prst="straightConnector1">
            <a:avLst/>
          </a:prstGeom>
          <a:noFill/>
          <a:ln w="127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Straight Arrow Connector 42"/>
          <p:cNvCxnSpPr>
            <a:cxnSpLocks noChangeShapeType="1"/>
          </p:cNvCxnSpPr>
          <p:nvPr/>
        </p:nvCxnSpPr>
        <p:spPr bwMode="auto">
          <a:xfrm>
            <a:off x="2962275" y="5146675"/>
            <a:ext cx="477838" cy="317500"/>
          </a:xfrm>
          <a:prstGeom prst="straightConnector1">
            <a:avLst/>
          </a:prstGeom>
          <a:noFill/>
          <a:ln w="127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5" name="Rectangle 16383"/>
          <p:cNvSpPr>
            <a:spLocks noChangeArrowheads="1"/>
          </p:cNvSpPr>
          <p:nvPr/>
        </p:nvSpPr>
        <p:spPr bwMode="auto">
          <a:xfrm>
            <a:off x="6129338" y="5095875"/>
            <a:ext cx="2987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400">
                <a:solidFill>
                  <a:srgbClr val="FFC000"/>
                </a:solidFill>
              </a:rPr>
              <a:t>kernel similarity matrix between </a:t>
            </a:r>
          </a:p>
          <a:p>
            <a:pPr eaLnBrk="1" hangingPunct="1"/>
            <a:r>
              <a:rPr lang="en-US" altLang="it-IT" sz="1400" i="1">
                <a:solidFill>
                  <a:srgbClr val="FFC000"/>
                </a:solidFill>
              </a:rPr>
              <a:t>m</a:t>
            </a:r>
            <a:r>
              <a:rPr lang="en-US" altLang="it-IT" sz="1400">
                <a:solidFill>
                  <a:srgbClr val="FFC000"/>
                </a:solidFill>
              </a:rPr>
              <a:t> selected samples and  the </a:t>
            </a:r>
            <a:r>
              <a:rPr lang="en-US" altLang="it-IT" sz="1400" i="1">
                <a:solidFill>
                  <a:srgbClr val="FFC000"/>
                </a:solidFill>
              </a:rPr>
              <a:t>l</a:t>
            </a:r>
            <a:r>
              <a:rPr lang="en-US" altLang="it-IT" sz="1400">
                <a:solidFill>
                  <a:srgbClr val="FFC000"/>
                </a:solidFill>
              </a:rPr>
              <a:t>-labeled training samples</a:t>
            </a:r>
            <a:endParaRPr lang="it-IT" altLang="it-IT" sz="1400">
              <a:solidFill>
                <a:srgbClr val="FFC000"/>
              </a:solidFill>
            </a:endParaRPr>
          </a:p>
        </p:txBody>
      </p:sp>
      <p:cxnSp>
        <p:nvCxnSpPr>
          <p:cNvPr id="37916" name="Elbow Connector 16401"/>
          <p:cNvCxnSpPr>
            <a:cxnSpLocks noChangeShapeType="1"/>
            <a:endCxn id="37915" idx="1"/>
          </p:cNvCxnSpPr>
          <p:nvPr/>
        </p:nvCxnSpPr>
        <p:spPr bwMode="auto">
          <a:xfrm>
            <a:off x="4933950" y="5095875"/>
            <a:ext cx="1195388" cy="368300"/>
          </a:xfrm>
          <a:prstGeom prst="bentConnector3">
            <a:avLst>
              <a:gd name="adj1" fmla="val 736"/>
            </a:avLst>
          </a:prstGeom>
          <a:noFill/>
          <a:ln w="12700" algn="ctr">
            <a:solidFill>
              <a:srgbClr val="FFC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32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33" name="Title 3"/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Supervised Kernel-Based LSH</a:t>
            </a:r>
          </a:p>
        </p:txBody>
      </p:sp>
      <p:pic>
        <p:nvPicPr>
          <p:cNvPr id="29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C601428A-FA86-4609-8E62-6E2B04F93D48}"/>
              </a:ext>
            </a:extLst>
          </p:cNvPr>
          <p:cNvPicPr/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5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7078"/>
            <a:ext cx="623313" cy="457200"/>
          </a:xfrm>
          <a:prstGeom prst="rect">
            <a:avLst/>
          </a:prstGeom>
        </p:spPr>
      </p:pic>
      <p:sp>
        <p:nvSpPr>
          <p:cNvPr id="9" name="Segnaposto piè di pagina 85"/>
          <p:cNvSpPr txBox="1">
            <a:spLocks/>
          </p:cNvSpPr>
          <p:nvPr/>
        </p:nvSpPr>
        <p:spPr bwMode="auto">
          <a:xfrm>
            <a:off x="3092450" y="6470650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B. Demir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428625" y="974725"/>
            <a:ext cx="8286750" cy="4283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1084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1950" indent="-361950" defTabSz="1084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12788" indent="-357188" defTabSz="1084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84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84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altLang="it-IT" sz="1000" dirty="0">
              <a:solidFill>
                <a:schemeClr val="tx2"/>
              </a:solidFill>
            </a:endParaRPr>
          </a:p>
          <a:p>
            <a:pPr lvl="1" algn="just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US" altLang="it-IT" dirty="0">
                <a:solidFill>
                  <a:srgbClr val="000000"/>
                </a:solidFill>
              </a:rPr>
              <a:t>These hashing methods are promising in RS for CBIR problems as they allow</a:t>
            </a:r>
            <a:r>
              <a:rPr lang="en-US" altLang="it-IT" dirty="0">
                <a:solidFill>
                  <a:schemeClr val="tx2"/>
                </a:solidFill>
              </a:rPr>
              <a:t> </a:t>
            </a:r>
            <a:r>
              <a:rPr lang="en-US" altLang="it-IT" dirty="0">
                <a:solidFill>
                  <a:schemeClr val="accent2"/>
                </a:solidFill>
              </a:rPr>
              <a:t>sub-linear time approximate similarity search</a:t>
            </a:r>
            <a:r>
              <a:rPr lang="en-US" altLang="it-IT" dirty="0"/>
              <a:t> </a:t>
            </a:r>
            <a:r>
              <a:rPr lang="en-US" dirty="0">
                <a:solidFill>
                  <a:srgbClr val="000000"/>
                </a:solidFill>
              </a:rPr>
              <a:t>with a good retrieval accuracy. </a:t>
            </a:r>
          </a:p>
          <a:p>
            <a:pPr lvl="1" algn="just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lvl="1" algn="just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en-US" altLang="it-IT" dirty="0">
              <a:solidFill>
                <a:srgbClr val="000000"/>
              </a:solidFill>
            </a:endParaRPr>
          </a:p>
          <a:p>
            <a:pPr lvl="1" algn="just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it-IT" altLang="it-IT" dirty="0">
              <a:solidFill>
                <a:srgbClr val="000000"/>
              </a:solidFill>
            </a:endParaRPr>
          </a:p>
          <a:p>
            <a:pPr marL="527050" lvl="2" indent="-171450" algn="just"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endParaRPr lang="en-US" altLang="it-IT" sz="1000" dirty="0">
              <a:solidFill>
                <a:schemeClr val="tx2"/>
              </a:solidFill>
            </a:endParaRPr>
          </a:p>
          <a:p>
            <a:pPr lvl="2" algn="just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altLang="it-IT" dirty="0">
              <a:solidFill>
                <a:schemeClr val="tx2"/>
              </a:solidFill>
            </a:endParaRPr>
          </a:p>
          <a:p>
            <a:pPr marL="355600" lvl="2" indent="0" algn="just">
              <a:buClr>
                <a:schemeClr val="tx2"/>
              </a:buClr>
              <a:defRPr/>
            </a:pPr>
            <a:endParaRPr lang="en-US" altLang="it-IT" dirty="0">
              <a:solidFill>
                <a:schemeClr val="tx2"/>
              </a:solidFill>
            </a:endParaRPr>
          </a:p>
          <a:p>
            <a:pPr lvl="2" algn="just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it-IT" altLang="it-IT" dirty="0">
              <a:solidFill>
                <a:schemeClr val="tx2"/>
              </a:solidFill>
            </a:endParaRPr>
          </a:p>
          <a:p>
            <a:pPr marL="0" lvl="1" indent="0" algn="just">
              <a:buClr>
                <a:srgbClr val="000000"/>
              </a:buClr>
              <a:defRPr/>
            </a:pPr>
            <a:endParaRPr lang="en-US" altLang="it-IT" dirty="0">
              <a:solidFill>
                <a:schemeClr val="tx2"/>
              </a:solidFill>
            </a:endParaRPr>
          </a:p>
          <a:p>
            <a:pPr marL="4762" lvl="1" indent="0" algn="just">
              <a:buClr>
                <a:schemeClr val="tx2"/>
              </a:buClr>
              <a:defRPr/>
            </a:pPr>
            <a:endParaRPr lang="en-US" altLang="it-IT" dirty="0">
              <a:solidFill>
                <a:schemeClr val="tx2"/>
              </a:solidFill>
            </a:endParaRPr>
          </a:p>
          <a:p>
            <a:pPr lvl="2" algn="just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altLang="it-IT" sz="1000" dirty="0">
              <a:solidFill>
                <a:schemeClr val="tx2"/>
              </a:solidFill>
            </a:endParaRPr>
          </a:p>
          <a:p>
            <a:pPr lvl="2" algn="just">
              <a:buClr>
                <a:schemeClr val="tx2"/>
              </a:buClr>
              <a:buFont typeface="Wingdings" pitchFamily="2" charset="2"/>
              <a:buNone/>
              <a:defRPr/>
            </a:pPr>
            <a:endParaRPr lang="en-US" altLang="it-IT" dirty="0">
              <a:solidFill>
                <a:schemeClr val="tx2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12795" y="32822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Pros and Cons</a:t>
            </a:r>
          </a:p>
        </p:txBody>
      </p:sp>
      <p:pic>
        <p:nvPicPr>
          <p:cNvPr id="114" name="Picture 15">
            <a:extLst>
              <a:ext uri="{FF2B5EF4-FFF2-40B4-BE49-F238E27FC236}">
                <a16:creationId xmlns:a16="http://schemas.microsoft.com/office/drawing/2014/main" id="{74A32C2C-6A07-4487-B381-312794C0D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94" y="2636058"/>
            <a:ext cx="756000" cy="756000"/>
          </a:xfrm>
          <a:prstGeom prst="rect">
            <a:avLst/>
          </a:prstGeom>
        </p:spPr>
      </p:pic>
      <p:sp>
        <p:nvSpPr>
          <p:cNvPr id="115" name="Rectangle 17">
            <a:extLst>
              <a:ext uri="{FF2B5EF4-FFF2-40B4-BE49-F238E27FC236}">
                <a16:creationId xmlns:a16="http://schemas.microsoft.com/office/drawing/2014/main" id="{364D85B9-1A0B-4244-9AA7-5B7EB43D77F3}"/>
              </a:ext>
            </a:extLst>
          </p:cNvPr>
          <p:cNvSpPr/>
          <p:nvPr/>
        </p:nvSpPr>
        <p:spPr>
          <a:xfrm>
            <a:off x="1304985" y="230692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Query </a:t>
            </a:r>
            <a:endParaRPr lang="it-IT" sz="1400" dirty="0">
              <a:solidFill>
                <a:srgbClr val="000000"/>
              </a:solidFill>
            </a:endParaRPr>
          </a:p>
        </p:txBody>
      </p:sp>
      <p:cxnSp>
        <p:nvCxnSpPr>
          <p:cNvPr id="116" name="AutoShape 354">
            <a:extLst>
              <a:ext uri="{FF2B5EF4-FFF2-40B4-BE49-F238E27FC236}">
                <a16:creationId xmlns:a16="http://schemas.microsoft.com/office/drawing/2014/main" id="{C39EFC72-72BE-4C6C-939D-EB7B2F7231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4400" y="4451658"/>
            <a:ext cx="1662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AutoShape 355">
            <a:extLst>
              <a:ext uri="{FF2B5EF4-FFF2-40B4-BE49-F238E27FC236}">
                <a16:creationId xmlns:a16="http://schemas.microsoft.com/office/drawing/2014/main" id="{9F037B27-DAA1-4896-B0DD-5EF3FBCBE7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4400" y="3480108"/>
            <a:ext cx="3175" cy="971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Rectangle 356">
            <a:extLst>
              <a:ext uri="{FF2B5EF4-FFF2-40B4-BE49-F238E27FC236}">
                <a16:creationId xmlns:a16="http://schemas.microsoft.com/office/drawing/2014/main" id="{745D6894-C1D7-4568-9CCD-450D4D9A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3946857"/>
            <a:ext cx="124619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9" name="Rectangle 357">
            <a:extLst>
              <a:ext uri="{FF2B5EF4-FFF2-40B4-BE49-F238E27FC236}">
                <a16:creationId xmlns:a16="http://schemas.microsoft.com/office/drawing/2014/main" id="{802DAA9E-707B-45A7-9CDC-F1FC688E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249" y="4054807"/>
            <a:ext cx="122238" cy="3968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20" name="Rectangle 358">
            <a:extLst>
              <a:ext uri="{FF2B5EF4-FFF2-40B4-BE49-F238E27FC236}">
                <a16:creationId xmlns:a16="http://schemas.microsoft.com/office/drawing/2014/main" id="{A9324A55-2721-4530-B9A3-F9ABBC9C0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368" y="4019682"/>
            <a:ext cx="126207" cy="43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1" name="Rectangle 359">
            <a:extLst>
              <a:ext uri="{FF2B5EF4-FFF2-40B4-BE49-F238E27FC236}">
                <a16:creationId xmlns:a16="http://schemas.microsoft.com/office/drawing/2014/main" id="{37152ED5-013B-418D-A2BA-7A6E4666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268" y="4177362"/>
            <a:ext cx="123032" cy="27432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22" name="Rectangle 360">
            <a:extLst>
              <a:ext uri="{FF2B5EF4-FFF2-40B4-BE49-F238E27FC236}">
                <a16:creationId xmlns:a16="http://schemas.microsoft.com/office/drawing/2014/main" id="{5613343A-521E-4D54-BD5D-F9932396D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403" y="4215144"/>
            <a:ext cx="122238" cy="23653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23" name="Rectangle 356">
            <a:extLst>
              <a:ext uri="{FF2B5EF4-FFF2-40B4-BE49-F238E27FC236}">
                <a16:creationId xmlns:a16="http://schemas.microsoft.com/office/drawing/2014/main" id="{12B9A818-03B3-47DD-859D-ABFEDEC1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79" y="4055682"/>
            <a:ext cx="124619" cy="396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4" name="Rectangle 356">
            <a:extLst>
              <a:ext uri="{FF2B5EF4-FFF2-40B4-BE49-F238E27FC236}">
                <a16:creationId xmlns:a16="http://schemas.microsoft.com/office/drawing/2014/main" id="{89D96926-CF28-4178-B184-BEDE1029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85" y="4199682"/>
            <a:ext cx="124619" cy="25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5" name="Rectangle 356">
            <a:extLst>
              <a:ext uri="{FF2B5EF4-FFF2-40B4-BE49-F238E27FC236}">
                <a16:creationId xmlns:a16="http://schemas.microsoft.com/office/drawing/2014/main" id="{2CA1EC94-41B9-4573-A99C-BEA912FC8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3875682"/>
            <a:ext cx="124619" cy="576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6" name="Rectangle 43">
            <a:extLst>
              <a:ext uri="{FF2B5EF4-FFF2-40B4-BE49-F238E27FC236}">
                <a16:creationId xmlns:a16="http://schemas.microsoft.com/office/drawing/2014/main" id="{66319898-7286-40C2-8E12-E37C3BD4FAB0}"/>
              </a:ext>
            </a:extLst>
          </p:cNvPr>
          <p:cNvSpPr/>
          <p:nvPr/>
        </p:nvSpPr>
        <p:spPr>
          <a:xfrm>
            <a:off x="1214498" y="4491281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features </a:t>
            </a:r>
            <a:endParaRPr lang="it-IT" sz="1400" dirty="0">
              <a:solidFill>
                <a:srgbClr val="000000"/>
              </a:solidFill>
            </a:endParaRPr>
          </a:p>
        </p:txBody>
      </p:sp>
      <p:cxnSp>
        <p:nvCxnSpPr>
          <p:cNvPr id="127" name="Straight Arrow Connector 45">
            <a:extLst>
              <a:ext uri="{FF2B5EF4-FFF2-40B4-BE49-F238E27FC236}">
                <a16:creationId xmlns:a16="http://schemas.microsoft.com/office/drawing/2014/main" id="{5EDBD2E8-C6B4-4450-99B3-382F7DBE9C1B}"/>
              </a:ext>
            </a:extLst>
          </p:cNvPr>
          <p:cNvCxnSpPr/>
          <p:nvPr/>
        </p:nvCxnSpPr>
        <p:spPr bwMode="auto">
          <a:xfrm>
            <a:off x="1603375" y="3401682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8" name="Rectangle 48">
            <a:extLst>
              <a:ext uri="{FF2B5EF4-FFF2-40B4-BE49-F238E27FC236}">
                <a16:creationId xmlns:a16="http://schemas.microsoft.com/office/drawing/2014/main" id="{CC177E67-C7A1-4A62-9657-59E3851F2871}"/>
              </a:ext>
            </a:extLst>
          </p:cNvPr>
          <p:cNvSpPr/>
          <p:nvPr/>
        </p:nvSpPr>
        <p:spPr>
          <a:xfrm>
            <a:off x="4899157" y="2362786"/>
            <a:ext cx="1906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Images in the Archive</a:t>
            </a:r>
            <a:endParaRPr lang="it-IT" sz="1400" dirty="0">
              <a:solidFill>
                <a:srgbClr val="000000"/>
              </a:solidFill>
            </a:endParaRPr>
          </a:p>
        </p:txBody>
      </p:sp>
      <p:cxnSp>
        <p:nvCxnSpPr>
          <p:cNvPr id="129" name="AutoShape 354">
            <a:extLst>
              <a:ext uri="{FF2B5EF4-FFF2-40B4-BE49-F238E27FC236}">
                <a16:creationId xmlns:a16="http://schemas.microsoft.com/office/drawing/2014/main" id="{F502D531-5D31-4944-A1C3-1CAB6781DD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19678" y="4466058"/>
            <a:ext cx="1662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AutoShape 355">
            <a:extLst>
              <a:ext uri="{FF2B5EF4-FFF2-40B4-BE49-F238E27FC236}">
                <a16:creationId xmlns:a16="http://schemas.microsoft.com/office/drawing/2014/main" id="{6C96BEE4-CF63-4287-BF93-5F62B1E546C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19678" y="3494508"/>
            <a:ext cx="3175" cy="971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Rectangle 356">
            <a:extLst>
              <a:ext uri="{FF2B5EF4-FFF2-40B4-BE49-F238E27FC236}">
                <a16:creationId xmlns:a16="http://schemas.microsoft.com/office/drawing/2014/main" id="{E1CD8378-9043-43D4-B86F-7EDDFFFD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603" y="3961233"/>
            <a:ext cx="124619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32" name="Rectangle 357">
            <a:extLst>
              <a:ext uri="{FF2B5EF4-FFF2-40B4-BE49-F238E27FC236}">
                <a16:creationId xmlns:a16="http://schemas.microsoft.com/office/drawing/2014/main" id="{05CCD2A5-0B74-4B58-A1D4-396982CC8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1" y="4070682"/>
            <a:ext cx="122238" cy="3968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33" name="Rectangle 356">
            <a:extLst>
              <a:ext uri="{FF2B5EF4-FFF2-40B4-BE49-F238E27FC236}">
                <a16:creationId xmlns:a16="http://schemas.microsoft.com/office/drawing/2014/main" id="{39D2870D-0EC7-47D2-9E94-927F28ED8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853" y="3918282"/>
            <a:ext cx="124619" cy="540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34" name="Rectangle 356">
            <a:extLst>
              <a:ext uri="{FF2B5EF4-FFF2-40B4-BE49-F238E27FC236}">
                <a16:creationId xmlns:a16="http://schemas.microsoft.com/office/drawing/2014/main" id="{C50A5E46-723F-4717-8608-61E91EFCB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17" y="4222894"/>
            <a:ext cx="124619" cy="25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35" name="Rectangle 356">
            <a:extLst>
              <a:ext uri="{FF2B5EF4-FFF2-40B4-BE49-F238E27FC236}">
                <a16:creationId xmlns:a16="http://schemas.microsoft.com/office/drawing/2014/main" id="{88581D3A-5DC6-4B16-9605-6A112E14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046" y="4142058"/>
            <a:ext cx="124619" cy="324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36" name="Rectangle 59">
            <a:extLst>
              <a:ext uri="{FF2B5EF4-FFF2-40B4-BE49-F238E27FC236}">
                <a16:creationId xmlns:a16="http://schemas.microsoft.com/office/drawing/2014/main" id="{03F91315-FF0D-4805-907C-D66578BFEF45}"/>
              </a:ext>
            </a:extLst>
          </p:cNvPr>
          <p:cNvSpPr/>
          <p:nvPr/>
        </p:nvSpPr>
        <p:spPr>
          <a:xfrm>
            <a:off x="3819776" y="4505681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features </a:t>
            </a:r>
            <a:endParaRPr lang="it-IT" sz="1400" dirty="0">
              <a:solidFill>
                <a:srgbClr val="000000"/>
              </a:solidFill>
            </a:endParaRPr>
          </a:p>
        </p:txBody>
      </p:sp>
      <p:cxnSp>
        <p:nvCxnSpPr>
          <p:cNvPr id="137" name="Straight Arrow Connector 61">
            <a:extLst>
              <a:ext uri="{FF2B5EF4-FFF2-40B4-BE49-F238E27FC236}">
                <a16:creationId xmlns:a16="http://schemas.microsoft.com/office/drawing/2014/main" id="{6746BD4A-0EBF-4BA8-9F20-0514DC2DCB23}"/>
              </a:ext>
            </a:extLst>
          </p:cNvPr>
          <p:cNvCxnSpPr/>
          <p:nvPr/>
        </p:nvCxnSpPr>
        <p:spPr bwMode="auto">
          <a:xfrm>
            <a:off x="4208653" y="3416082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8" name="AutoShape 354">
            <a:extLst>
              <a:ext uri="{FF2B5EF4-FFF2-40B4-BE49-F238E27FC236}">
                <a16:creationId xmlns:a16="http://schemas.microsoft.com/office/drawing/2014/main" id="{531CFDE1-2EB6-4F38-9CD3-D89353A80F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46453" y="4451658"/>
            <a:ext cx="1662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AutoShape 355">
            <a:extLst>
              <a:ext uri="{FF2B5EF4-FFF2-40B4-BE49-F238E27FC236}">
                <a16:creationId xmlns:a16="http://schemas.microsoft.com/office/drawing/2014/main" id="{DEB35474-F912-4A3F-8432-E131BB68947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46453" y="3480108"/>
            <a:ext cx="3175" cy="971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" name="Rectangle 356">
            <a:extLst>
              <a:ext uri="{FF2B5EF4-FFF2-40B4-BE49-F238E27FC236}">
                <a16:creationId xmlns:a16="http://schemas.microsoft.com/office/drawing/2014/main" id="{DEA8B5E8-39C1-44C0-A3A8-3DAF651C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578" y="3946857"/>
            <a:ext cx="124619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41" name="Rectangle 359">
            <a:extLst>
              <a:ext uri="{FF2B5EF4-FFF2-40B4-BE49-F238E27FC236}">
                <a16:creationId xmlns:a16="http://schemas.microsoft.com/office/drawing/2014/main" id="{23BBB717-4297-4DAF-8A72-C84B0C3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021" y="3881672"/>
            <a:ext cx="123032" cy="576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42" name="Rectangle 360">
            <a:extLst>
              <a:ext uri="{FF2B5EF4-FFF2-40B4-BE49-F238E27FC236}">
                <a16:creationId xmlns:a16="http://schemas.microsoft.com/office/drawing/2014/main" id="{A8748350-6C72-40C7-89DF-5748C82BA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190" y="3842477"/>
            <a:ext cx="122238" cy="61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43" name="Rectangle 356">
            <a:extLst>
              <a:ext uri="{FF2B5EF4-FFF2-40B4-BE49-F238E27FC236}">
                <a16:creationId xmlns:a16="http://schemas.microsoft.com/office/drawing/2014/main" id="{3F66F1EF-7ADE-4ED6-A80D-B54F567F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8882" y="4055612"/>
            <a:ext cx="124619" cy="396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44" name="Rectangle 356">
            <a:extLst>
              <a:ext uri="{FF2B5EF4-FFF2-40B4-BE49-F238E27FC236}">
                <a16:creationId xmlns:a16="http://schemas.microsoft.com/office/drawing/2014/main" id="{1D836AAF-A402-4447-81A5-6C13F85F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988" y="4199682"/>
            <a:ext cx="124619" cy="25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45" name="Rectangle 75">
            <a:extLst>
              <a:ext uri="{FF2B5EF4-FFF2-40B4-BE49-F238E27FC236}">
                <a16:creationId xmlns:a16="http://schemas.microsoft.com/office/drawing/2014/main" id="{A986AC5E-4455-4871-B626-4ED7B9F3BD89}"/>
              </a:ext>
            </a:extLst>
          </p:cNvPr>
          <p:cNvSpPr/>
          <p:nvPr/>
        </p:nvSpPr>
        <p:spPr>
          <a:xfrm>
            <a:off x="7046551" y="4491281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features </a:t>
            </a:r>
            <a:endParaRPr lang="it-IT" sz="1400" dirty="0">
              <a:solidFill>
                <a:srgbClr val="000000"/>
              </a:solidFill>
            </a:endParaRPr>
          </a:p>
        </p:txBody>
      </p:sp>
      <p:grpSp>
        <p:nvGrpSpPr>
          <p:cNvPr id="146" name="Group 4">
            <a:extLst>
              <a:ext uri="{FF2B5EF4-FFF2-40B4-BE49-F238E27FC236}">
                <a16:creationId xmlns:a16="http://schemas.microsoft.com/office/drawing/2014/main" id="{878F8A53-3327-41D6-B534-03C51B651527}"/>
              </a:ext>
            </a:extLst>
          </p:cNvPr>
          <p:cNvGrpSpPr/>
          <p:nvPr/>
        </p:nvGrpSpPr>
        <p:grpSpPr>
          <a:xfrm>
            <a:off x="1048147" y="5101362"/>
            <a:ext cx="7024455" cy="385038"/>
            <a:chOff x="663972" y="4459680"/>
            <a:chExt cx="7024455" cy="385038"/>
          </a:xfrm>
        </p:grpSpPr>
        <p:sp>
          <p:nvSpPr>
            <p:cNvPr id="147" name="Rectangle 44">
              <a:extLst>
                <a:ext uri="{FF2B5EF4-FFF2-40B4-BE49-F238E27FC236}">
                  <a16:creationId xmlns:a16="http://schemas.microsoft.com/office/drawing/2014/main" id="{010D6B96-37AB-4AE8-BD96-85D44E4559E3}"/>
                </a:ext>
              </a:extLst>
            </p:cNvPr>
            <p:cNvSpPr/>
            <p:nvPr/>
          </p:nvSpPr>
          <p:spPr>
            <a:xfrm>
              <a:off x="663972" y="4475386"/>
              <a:ext cx="1138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1 1 1 0 0 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148" name="Rectangle 60">
              <a:extLst>
                <a:ext uri="{FF2B5EF4-FFF2-40B4-BE49-F238E27FC236}">
                  <a16:creationId xmlns:a16="http://schemas.microsoft.com/office/drawing/2014/main" id="{E9CF19E1-457B-4863-BAC0-DAF3E1F1102C}"/>
                </a:ext>
              </a:extLst>
            </p:cNvPr>
            <p:cNvSpPr/>
            <p:nvPr/>
          </p:nvSpPr>
          <p:spPr>
            <a:xfrm>
              <a:off x="3298857" y="4459680"/>
              <a:ext cx="1138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1 0 1 0 1 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149" name="Rectangle 76">
              <a:extLst>
                <a:ext uri="{FF2B5EF4-FFF2-40B4-BE49-F238E27FC236}">
                  <a16:creationId xmlns:a16="http://schemas.microsoft.com/office/drawing/2014/main" id="{96DAC04A-8545-4175-BFC1-91B29585A500}"/>
                </a:ext>
              </a:extLst>
            </p:cNvPr>
            <p:cNvSpPr/>
            <p:nvPr/>
          </p:nvSpPr>
          <p:spPr>
            <a:xfrm>
              <a:off x="6549974" y="4467037"/>
              <a:ext cx="1138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0 1 1 0 1 </a:t>
              </a:r>
              <a:endParaRPr lang="it-IT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50" name="Straight Arrow Connector 77">
            <a:extLst>
              <a:ext uri="{FF2B5EF4-FFF2-40B4-BE49-F238E27FC236}">
                <a16:creationId xmlns:a16="http://schemas.microsoft.com/office/drawing/2014/main" id="{45CD6BFE-C018-4008-AD0A-F862A73C38EA}"/>
              </a:ext>
            </a:extLst>
          </p:cNvPr>
          <p:cNvCxnSpPr/>
          <p:nvPr/>
        </p:nvCxnSpPr>
        <p:spPr bwMode="auto">
          <a:xfrm>
            <a:off x="7435428" y="3401682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151" name="Group 5">
            <a:extLst>
              <a:ext uri="{FF2B5EF4-FFF2-40B4-BE49-F238E27FC236}">
                <a16:creationId xmlns:a16="http://schemas.microsoft.com/office/drawing/2014/main" id="{C86470B1-5499-489B-B4EE-87856D2C5E0D}"/>
              </a:ext>
            </a:extLst>
          </p:cNvPr>
          <p:cNvGrpSpPr/>
          <p:nvPr/>
        </p:nvGrpSpPr>
        <p:grpSpPr>
          <a:xfrm>
            <a:off x="1603375" y="4813458"/>
            <a:ext cx="5847822" cy="303610"/>
            <a:chOff x="1219200" y="4171776"/>
            <a:chExt cx="5847822" cy="303610"/>
          </a:xfrm>
        </p:grpSpPr>
        <p:cxnSp>
          <p:nvCxnSpPr>
            <p:cNvPr id="152" name="Straight Arrow Connector 46">
              <a:extLst>
                <a:ext uri="{FF2B5EF4-FFF2-40B4-BE49-F238E27FC236}">
                  <a16:creationId xmlns:a16="http://schemas.microsoft.com/office/drawing/2014/main" id="{44E82FCD-098D-4436-9553-06B7E2F9778F}"/>
                </a:ext>
              </a:extLst>
            </p:cNvPr>
            <p:cNvCxnSpPr/>
            <p:nvPr/>
          </p:nvCxnSpPr>
          <p:spPr bwMode="auto">
            <a:xfrm>
              <a:off x="1219200" y="4187386"/>
              <a:ext cx="0" cy="288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3" name="Straight Arrow Connector 62">
              <a:extLst>
                <a:ext uri="{FF2B5EF4-FFF2-40B4-BE49-F238E27FC236}">
                  <a16:creationId xmlns:a16="http://schemas.microsoft.com/office/drawing/2014/main" id="{E2137C5A-304B-4DC3-A145-3B07EC933C94}"/>
                </a:ext>
              </a:extLst>
            </p:cNvPr>
            <p:cNvCxnSpPr/>
            <p:nvPr/>
          </p:nvCxnSpPr>
          <p:spPr bwMode="auto">
            <a:xfrm>
              <a:off x="3824478" y="4171776"/>
              <a:ext cx="0" cy="288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4" name="Straight Arrow Connector 78">
              <a:extLst>
                <a:ext uri="{FF2B5EF4-FFF2-40B4-BE49-F238E27FC236}">
                  <a16:creationId xmlns:a16="http://schemas.microsoft.com/office/drawing/2014/main" id="{4E92D522-8EF0-44BC-93DF-34696E45C3E4}"/>
                </a:ext>
              </a:extLst>
            </p:cNvPr>
            <p:cNvCxnSpPr/>
            <p:nvPr/>
          </p:nvCxnSpPr>
          <p:spPr bwMode="auto">
            <a:xfrm>
              <a:off x="7067022" y="4171776"/>
              <a:ext cx="0" cy="288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55" name="Rectangle 358">
            <a:extLst>
              <a:ext uri="{FF2B5EF4-FFF2-40B4-BE49-F238E27FC236}">
                <a16:creationId xmlns:a16="http://schemas.microsoft.com/office/drawing/2014/main" id="{17F2DE79-BA1F-40EF-927D-31E6A566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034059"/>
            <a:ext cx="126207" cy="43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56" name="Rectangle 359">
            <a:extLst>
              <a:ext uri="{FF2B5EF4-FFF2-40B4-BE49-F238E27FC236}">
                <a16:creationId xmlns:a16="http://schemas.microsoft.com/office/drawing/2014/main" id="{92545C63-480A-43A6-8C0E-64E0AF37C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611" y="4195891"/>
            <a:ext cx="123032" cy="27432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7" name="Rectangle 360">
            <a:extLst>
              <a:ext uri="{FF2B5EF4-FFF2-40B4-BE49-F238E27FC236}">
                <a16:creationId xmlns:a16="http://schemas.microsoft.com/office/drawing/2014/main" id="{4D4DF673-69FF-4311-8C8C-6127C9327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167" y="4223082"/>
            <a:ext cx="122238" cy="23653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cxnSp>
        <p:nvCxnSpPr>
          <p:cNvPr id="158" name="Straight Arrow Connector 85">
            <a:extLst>
              <a:ext uri="{FF2B5EF4-FFF2-40B4-BE49-F238E27FC236}">
                <a16:creationId xmlns:a16="http://schemas.microsoft.com/office/drawing/2014/main" id="{A2321B43-1DD0-4787-A95B-0147BE1A74DA}"/>
              </a:ext>
            </a:extLst>
          </p:cNvPr>
          <p:cNvCxnSpPr/>
          <p:nvPr/>
        </p:nvCxnSpPr>
        <p:spPr bwMode="auto">
          <a:xfrm flipV="1">
            <a:off x="5680365" y="3058062"/>
            <a:ext cx="285750" cy="79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/>
          </a:ln>
          <a:effectLst/>
        </p:spPr>
      </p:cxnSp>
      <p:cxnSp>
        <p:nvCxnSpPr>
          <p:cNvPr id="159" name="Straight Connector 6">
            <a:extLst>
              <a:ext uri="{FF2B5EF4-FFF2-40B4-BE49-F238E27FC236}">
                <a16:creationId xmlns:a16="http://schemas.microsoft.com/office/drawing/2014/main" id="{CFF7700F-1993-4658-B9EE-FAA1E4E651C2}"/>
              </a:ext>
            </a:extLst>
          </p:cNvPr>
          <p:cNvCxnSpPr/>
          <p:nvPr/>
        </p:nvCxnSpPr>
        <p:spPr bwMode="auto">
          <a:xfrm>
            <a:off x="3127375" y="2394282"/>
            <a:ext cx="7355" cy="30449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0" name="Rectangle 357">
            <a:extLst>
              <a:ext uri="{FF2B5EF4-FFF2-40B4-BE49-F238E27FC236}">
                <a16:creationId xmlns:a16="http://schemas.microsoft.com/office/drawing/2014/main" id="{6AD74F7F-BB0E-451F-B1A5-4CB15FB4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149" y="4054807"/>
            <a:ext cx="122238" cy="3968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1" name="Rectangle 358">
            <a:extLst>
              <a:ext uri="{FF2B5EF4-FFF2-40B4-BE49-F238E27FC236}">
                <a16:creationId xmlns:a16="http://schemas.microsoft.com/office/drawing/2014/main" id="{9B8AB3B2-E123-4529-ACD3-BDC66D044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376" y="4201565"/>
            <a:ext cx="126207" cy="25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62" name="Rectangle 356">
            <a:extLst>
              <a:ext uri="{FF2B5EF4-FFF2-40B4-BE49-F238E27FC236}">
                <a16:creationId xmlns:a16="http://schemas.microsoft.com/office/drawing/2014/main" id="{54DD8C7E-D704-4CAA-8B91-7A8CC2B2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876" y="4199682"/>
            <a:ext cx="124619" cy="25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63" name="Picture 89">
            <a:extLst>
              <a:ext uri="{FF2B5EF4-FFF2-40B4-BE49-F238E27FC236}">
                <a16:creationId xmlns:a16="http://schemas.microsoft.com/office/drawing/2014/main" id="{EC707016-8474-4C68-ACE7-B753241A3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79" y="2655760"/>
            <a:ext cx="756000" cy="756000"/>
          </a:xfrm>
          <a:prstGeom prst="rect">
            <a:avLst/>
          </a:prstGeom>
        </p:spPr>
      </p:pic>
      <p:pic>
        <p:nvPicPr>
          <p:cNvPr id="164" name="Picture 90">
            <a:extLst>
              <a:ext uri="{FF2B5EF4-FFF2-40B4-BE49-F238E27FC236}">
                <a16:creationId xmlns:a16="http://schemas.microsoft.com/office/drawing/2014/main" id="{96AC0C0B-CB5A-448B-93AD-200CE704C9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28" y="2669219"/>
            <a:ext cx="756000" cy="756000"/>
          </a:xfrm>
          <a:prstGeom prst="rect">
            <a:avLst/>
          </a:prstGeom>
        </p:spPr>
      </p:pic>
      <p:sp>
        <p:nvSpPr>
          <p:cNvPr id="165" name="Rectangle 2">
            <a:extLst>
              <a:ext uri="{FF2B5EF4-FFF2-40B4-BE49-F238E27FC236}">
                <a16:creationId xmlns:a16="http://schemas.microsoft.com/office/drawing/2014/main" id="{1791999A-1151-4DB6-A039-53D2159C5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02275"/>
            <a:ext cx="86621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it-IT" sz="1600" dirty="0">
                <a:solidFill>
                  <a:schemeClr val="accent2">
                    <a:lumMod val="50000"/>
                  </a:schemeClr>
                </a:solidFill>
              </a:rPr>
              <a:t>Problem</a:t>
            </a:r>
            <a:r>
              <a:rPr lang="en-US" altLang="it-IT" sz="1600" b="0" dirty="0">
                <a:solidFill>
                  <a:srgbClr val="000000"/>
                </a:solidFill>
              </a:rPr>
              <a:t>:</a:t>
            </a:r>
            <a:r>
              <a:rPr lang="en-US" altLang="it-IT" sz="1600" b="0" dirty="0">
                <a:solidFill>
                  <a:srgbClr val="FFC000"/>
                </a:solidFill>
              </a:rPr>
              <a:t> </a:t>
            </a:r>
            <a:r>
              <a:rPr lang="en-GB" altLang="it-IT" sz="1600" b="0" dirty="0">
                <a:solidFill>
                  <a:srgbClr val="000000"/>
                </a:solidFill>
              </a:rPr>
              <a:t>Representing a RS image with a vector of hand-crafted features, thus with a </a:t>
            </a:r>
            <a:r>
              <a:rPr lang="en-GB" altLang="it-IT" sz="1600" b="0" dirty="0">
                <a:solidFill>
                  <a:schemeClr val="accent2"/>
                </a:solidFill>
              </a:rPr>
              <a:t>single hash code</a:t>
            </a:r>
            <a:r>
              <a:rPr lang="en-GB" altLang="it-IT" sz="1600" b="0" dirty="0">
                <a:solidFill>
                  <a:srgbClr val="000000"/>
                </a:solidFill>
              </a:rPr>
              <a:t>, may result in insufficient retrieval results, particularly when </a:t>
            </a:r>
            <a:r>
              <a:rPr lang="en-GB" altLang="it-IT" sz="1600" b="0" dirty="0">
                <a:solidFill>
                  <a:schemeClr val="accent2"/>
                </a:solidFill>
              </a:rPr>
              <a:t>high-level semantic content</a:t>
            </a:r>
            <a:r>
              <a:rPr lang="en-GB" altLang="it-IT" sz="1600" b="0" dirty="0">
                <a:solidFill>
                  <a:schemeClr val="tx2"/>
                </a:solidFill>
              </a:rPr>
              <a:t> </a:t>
            </a:r>
            <a:r>
              <a:rPr lang="en-GB" altLang="it-IT" sz="1600" b="0" dirty="0">
                <a:solidFill>
                  <a:srgbClr val="000000"/>
                </a:solidFill>
              </a:rPr>
              <a:t>is</a:t>
            </a:r>
            <a:r>
              <a:rPr lang="en-GB" altLang="it-IT" sz="1600" b="0" dirty="0">
                <a:solidFill>
                  <a:schemeClr val="tx2"/>
                </a:solidFill>
              </a:rPr>
              <a:t> </a:t>
            </a:r>
            <a:r>
              <a:rPr lang="en-GB" altLang="it-IT" sz="1600" b="0" dirty="0">
                <a:solidFill>
                  <a:srgbClr val="000000"/>
                </a:solidFill>
              </a:rPr>
              <a:t>present in the query images.</a:t>
            </a:r>
            <a:endParaRPr lang="en-US" altLang="it-IT" sz="1600" b="0" dirty="0">
              <a:solidFill>
                <a:srgbClr val="000000"/>
              </a:solidFill>
            </a:endParaRPr>
          </a:p>
        </p:txBody>
      </p:sp>
      <p:pic>
        <p:nvPicPr>
          <p:cNvPr id="58" name="Picture 31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1BD98D2D-2EF7-4618-BF59-EA4E282A534D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theme/theme1.xml><?xml version="1.0" encoding="utf-8"?>
<a:theme xmlns:a="http://schemas.openxmlformats.org/drawingml/2006/main" name="7_sample">
  <a:themeElements>
    <a:clrScheme name="RSLab official">
      <a:dk1>
        <a:srgbClr val="003399"/>
      </a:dk1>
      <a:lt1>
        <a:srgbClr val="FFFFFF"/>
      </a:lt1>
      <a:dk2>
        <a:srgbClr val="00194C"/>
      </a:dk2>
      <a:lt2>
        <a:srgbClr val="FFFFFF"/>
      </a:lt2>
      <a:accent1>
        <a:srgbClr val="B1E2FB"/>
      </a:accent1>
      <a:accent2>
        <a:srgbClr val="64C131"/>
      </a:accent2>
      <a:accent3>
        <a:srgbClr val="FFC000"/>
      </a:accent3>
      <a:accent4>
        <a:srgbClr val="7030A0"/>
      </a:accent4>
      <a:accent5>
        <a:srgbClr val="FFFF00"/>
      </a:accent5>
      <a:accent6>
        <a:srgbClr val="8D8DFF"/>
      </a:accent6>
      <a:hlink>
        <a:srgbClr val="FFFFFF"/>
      </a:hlink>
      <a:folHlink>
        <a:srgbClr val="FFC000"/>
      </a:folHlink>
    </a:clrScheme>
    <a:fontScheme name="7_samp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EAFC"/>
        </a:solidFill>
        <a:ln w="12700">
          <a:solidFill>
            <a:schemeClr val="bg1"/>
          </a:solidFill>
          <a:round/>
          <a:headEnd/>
          <a:tailEnd/>
        </a:ln>
        <a:effectLst/>
      </a:spPr>
      <a:bodyPr wrap="none" lIns="90488" tIns="44450" rIns="90488" bIns="44450" anchor="ctr"/>
      <a:lstStyle>
        <a:defPPr algn="ctr" defTabSz="762000" eaLnBrk="0" hangingPunct="0">
          <a:defRPr sz="1400" dirty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1996</Words>
  <Application>Microsoft Office PowerPoint</Application>
  <PresentationFormat>Bildschirmpräsentation (4:3)</PresentationFormat>
  <Paragraphs>384</Paragraphs>
  <Slides>27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SimSun</vt:lpstr>
      <vt:lpstr>Arial</vt:lpstr>
      <vt:lpstr>Calibri</vt:lpstr>
      <vt:lpstr>Cambria Math</vt:lpstr>
      <vt:lpstr>NimbusRomNo9L-Regu</vt:lpstr>
      <vt:lpstr>Times New Roman</vt:lpstr>
      <vt:lpstr>Trebuchet MS</vt:lpstr>
      <vt:lpstr>Wingdings</vt:lpstr>
      <vt:lpstr>7_sample</vt:lpstr>
      <vt:lpstr>Equation</vt:lpstr>
      <vt:lpstr>Equation.DSMT4</vt:lpstr>
      <vt:lpstr>PowerPoint-Präsentation</vt:lpstr>
      <vt:lpstr>CBIR in RS: General Approach </vt:lpstr>
      <vt:lpstr>Hashing Methods in Image Retrieval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Archive Description</vt:lpstr>
      <vt:lpstr>Experimental Results</vt:lpstr>
      <vt:lpstr>PowerPoint-Präsentation</vt:lpstr>
      <vt:lpstr>PowerPoint-Präsentation</vt:lpstr>
      <vt:lpstr>PowerPoint-Präsentation</vt:lpstr>
      <vt:lpstr>Metric Learning based Deep Hashing</vt:lpstr>
      <vt:lpstr>Metric Learning based Deep Hashing</vt:lpstr>
      <vt:lpstr>Experimental Results</vt:lpstr>
      <vt:lpstr>Experimental Results</vt:lpstr>
      <vt:lpstr>Conclusion</vt:lpstr>
      <vt:lpstr>PowerPoint-Präsentation</vt:lpstr>
    </vt:vector>
  </TitlesOfParts>
  <Manager>francesca.bovolo@disi.unitn.it</Manager>
  <Company>Università degli studi di Trento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Daniele Marinelli;Massimo.Santoni@unitn.it</dc:creator>
  <cp:lastModifiedBy>begum</cp:lastModifiedBy>
  <cp:revision>2896</cp:revision>
  <cp:lastPrinted>2017-06-23T05:24:34Z</cp:lastPrinted>
  <dcterms:created xsi:type="dcterms:W3CDTF">2000-04-12T13:14:25Z</dcterms:created>
  <dcterms:modified xsi:type="dcterms:W3CDTF">2018-10-25T11:16:44Z</dcterms:modified>
</cp:coreProperties>
</file>